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59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95" r:id="rId15"/>
    <p:sldId id="297" r:id="rId16"/>
    <p:sldId id="296" r:id="rId17"/>
    <p:sldId id="304" r:id="rId18"/>
    <p:sldId id="292" r:id="rId19"/>
    <p:sldId id="261" r:id="rId20"/>
    <p:sldId id="302" r:id="rId21"/>
    <p:sldId id="293" r:id="rId22"/>
    <p:sldId id="294" r:id="rId23"/>
    <p:sldId id="263" r:id="rId24"/>
    <p:sldId id="299" r:id="rId25"/>
    <p:sldId id="300" r:id="rId26"/>
    <p:sldId id="301" r:id="rId27"/>
    <p:sldId id="276" r:id="rId28"/>
    <p:sldId id="277" r:id="rId29"/>
    <p:sldId id="298" r:id="rId30"/>
    <p:sldId id="265" r:id="rId31"/>
    <p:sldId id="268" r:id="rId32"/>
    <p:sldId id="285" r:id="rId33"/>
    <p:sldId id="286" r:id="rId34"/>
    <p:sldId id="287" r:id="rId35"/>
    <p:sldId id="288" r:id="rId36"/>
    <p:sldId id="289" r:id="rId37"/>
    <p:sldId id="266" r:id="rId38"/>
    <p:sldId id="303" r:id="rId39"/>
    <p:sldId id="283" r:id="rId40"/>
    <p:sldId id="282" r:id="rId41"/>
    <p:sldId id="284" r:id="rId42"/>
    <p:sldId id="267" r:id="rId4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C93C-5D5F-4903-8B93-439C42C01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54C0-7F7D-4323-8368-17FFCB054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417E8-2378-489D-A1CD-7C726771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0FCC0-16A9-4A7E-9FE3-C76A0D51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595FE-890B-4CC3-A272-76F3BB46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4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6401-7B26-476E-B605-B97F01D0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3772A-F2F9-4914-8D29-C83387BBC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7D832-71CD-47FE-8246-36E3000E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19172-7987-4722-BD42-583EB31A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6B4E1-5E39-4817-9C99-1F93E595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0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BAC3C-7F8A-4D2F-A029-841A705AF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2133B-95CA-476E-A98D-AC1FCD18D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61D3-133A-41DA-85AC-EFC6877F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419D8-DD4F-4BA7-BE51-3D985D67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748C-F81C-48A1-8744-214A2F31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7E8E-F781-406F-A579-DAB56754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8C1A-9E91-403C-9532-FDDEFD75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5222D-A8D1-428B-B947-02239DEF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B9348-B872-4E68-9C61-B3AD28D5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130C-6820-41F9-B884-F186BEFD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6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D5F3-9AF7-48E0-AB87-A7800676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586E-3A62-4CDD-A01B-7134D901F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E3CA2-90D2-4209-A0F2-56FDBAE3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91F1-02B6-437C-8022-64863BA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5268-B54D-4F91-8167-A7629D3A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2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F0DB-67D8-4835-9D3A-581EEAF9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2CFB-B595-4677-81E6-B0B4CD6FB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7C224-5097-4B2C-80AF-9F83795C9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783AF-4E83-4A8B-973B-1F4D3C62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C7372-F74F-4E52-ABDD-D26069CD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B17D5-A4D1-4FAF-9EEB-B657FCF9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3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5AD-30F2-41DA-B948-70AFCB44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7531-D5F8-422C-A684-4EF0FE96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543BA-43BD-49C0-BDE1-AFD8CD976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D7CB2-DB44-476A-900A-A391C0784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F0AD2-E813-4E7B-9FB0-2E2B06B67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BD0C8-7BDF-4FC5-BCDC-A58E984E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6798D-9768-4AC3-A7B1-7D023D19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DF6AE-7DDE-4FB0-A658-D5587315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7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B63A-7A76-4B73-869B-CCB8881A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45085-86DC-495D-8033-34CC92D8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72F25-39CD-4DF5-AD31-9164E962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E607D-1C1C-4C12-96BC-A737D47F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0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9364F-C952-40F0-AD2F-26601489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7D94E-EF5F-493B-9174-CC162BB2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FF08C-35BC-4940-9AB7-D50392A9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0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A575-B9F9-456F-B7E6-69D57383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AE30-E9BF-4E22-878C-F113006D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49D06-0FD8-4E58-AD3B-8D56DAECC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8F1D7-CDE2-452F-A94E-28D018C7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AAD9-8345-4BE7-BF22-248C7D86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1B96F-749E-4947-ADE5-7660417C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2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3E0F-F179-4E26-9364-BD893E64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8E4DB-684F-4AC9-AD63-E854149C3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006F2-3203-4715-8041-247DFD905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90CB-24C5-478D-AF09-E7E87F6C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2D52C-1198-41AE-82AD-A6100366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9BC90-D4E1-44F1-85B0-887104CD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2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6AA32-EDC6-4CD3-8DFA-1DCAE027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223C3-8615-416E-A0E0-6B738C46D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70FC5-8A89-4E01-9EC4-FC0119E68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E0C2-19FD-43E0-856C-74D11FFBD95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41D8A-8058-4811-A8F5-5539443BB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AC9B-80B3-499F-8245-5921D0D2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4E4B-B6D2-49FC-9E45-5476DC1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fif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66.jpeg"/><Relationship Id="rId10" Type="http://schemas.openxmlformats.org/officeDocument/2006/relationships/image" Target="../media/image70.jp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jpeg"/><Relationship Id="rId7" Type="http://schemas.openxmlformats.org/officeDocument/2006/relationships/image" Target="../media/image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fif"/><Relationship Id="rId7" Type="http://schemas.openxmlformats.org/officeDocument/2006/relationships/image" Target="../media/image9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fif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cottcables.com/about-us/company-vid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10.png"/><Relationship Id="rId7" Type="http://schemas.openxmlformats.org/officeDocument/2006/relationships/image" Target="../media/image9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microsoft.com/office/2007/relationships/hdphoto" Target="../media/hdphoto1.wdp"/><Relationship Id="rId9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microsoft.com/office/2007/relationships/hdphoto" Target="../media/hdphoto2.wdp"/><Relationship Id="rId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train station&#10;&#10;Description automatically generated">
            <a:extLst>
              <a:ext uri="{FF2B5EF4-FFF2-40B4-BE49-F238E27FC236}">
                <a16:creationId xmlns:a16="http://schemas.microsoft.com/office/drawing/2014/main" id="{AE08275A-8F3A-408B-BBF0-E10B29FE9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174" y="-478"/>
            <a:ext cx="7362825" cy="1709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8D61F-C63F-4096-A02A-FC32DE94D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650" y="1709450"/>
            <a:ext cx="6619876" cy="1709930"/>
          </a:xfrm>
          <a:prstGeom prst="rect">
            <a:avLst/>
          </a:prstGeom>
        </p:spPr>
      </p:pic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BB082790-34F2-4982-911A-A6B938B41B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282" y="3411479"/>
            <a:ext cx="5784718" cy="1709928"/>
          </a:xfrm>
          <a:prstGeom prst="rect">
            <a:avLst/>
          </a:prstGeom>
        </p:spPr>
      </p:pic>
      <p:pic>
        <p:nvPicPr>
          <p:cNvPr id="9" name="Picture 8" descr="A large air plane on a runway&#10;&#10;Description automatically generated">
            <a:extLst>
              <a:ext uri="{FF2B5EF4-FFF2-40B4-BE49-F238E27FC236}">
                <a16:creationId xmlns:a16="http://schemas.microsoft.com/office/drawing/2014/main" id="{C4BFBD1A-0607-4C7A-8FA8-B44E059152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172324" y="5121407"/>
            <a:ext cx="5019675" cy="1736594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4F73F8C3-1C4E-4FEF-BDCB-C77DF6C98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3D4FE3A-AEE7-42FE-B3CA-9652192C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795340F-AD45-4BC6-8D4B-7B5497890709}"/>
              </a:ext>
            </a:extLst>
          </p:cNvPr>
          <p:cNvSpPr txBox="1">
            <a:spLocks/>
          </p:cNvSpPr>
          <p:nvPr/>
        </p:nvSpPr>
        <p:spPr>
          <a:xfrm>
            <a:off x="542922" y="1833749"/>
            <a:ext cx="4948428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/>
              <a:t>Company Presentation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7B9C652-B6BB-40E5-AA2B-3B6B7CB002FE}"/>
              </a:ext>
            </a:extLst>
          </p:cNvPr>
          <p:cNvSpPr txBox="1">
            <a:spLocks/>
          </p:cNvSpPr>
          <p:nvPr/>
        </p:nvSpPr>
        <p:spPr>
          <a:xfrm>
            <a:off x="542922" y="5989704"/>
            <a:ext cx="6619876" cy="516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rgbClr val="4D1379"/>
                </a:solidFill>
                <a:latin typeface="Lato"/>
              </a:rPr>
              <a:t>Specialists in interconnecting solutions</a:t>
            </a:r>
            <a:endParaRPr lang="en-GB" sz="2800" b="1" dirty="0"/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BABDE0-4CE6-455F-8CCE-0401DDB441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83" y="4375508"/>
            <a:ext cx="4472178" cy="11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3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Electrical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345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/>
              <a:t>Closed Wiring Harnesses</a:t>
            </a:r>
          </a:p>
          <a:p>
            <a:r>
              <a:rPr lang="en-GB" dirty="0"/>
              <a:t>Typical construction for external applications.</a:t>
            </a:r>
          </a:p>
          <a:p>
            <a:r>
              <a:rPr lang="en-GB" dirty="0"/>
              <a:t>Industrial applications but also used in non-critical military applications.</a:t>
            </a:r>
          </a:p>
          <a:p>
            <a:r>
              <a:rPr lang="en-GB" dirty="0"/>
              <a:t>Connector systems are typically plastic variants.</a:t>
            </a:r>
          </a:p>
          <a:p>
            <a:r>
              <a:rPr lang="en-GB" dirty="0"/>
              <a:t>Electrical screening may not be required.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7" name="Picture 6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17999E4D-3F33-4DE6-AA8F-6D4F70401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68" y="1690688"/>
            <a:ext cx="4289231" cy="2594985"/>
          </a:xfrm>
          <a:prstGeom prst="rect">
            <a:avLst/>
          </a:prstGeom>
          <a:noFill/>
          <a:ln w="25400">
            <a:solidFill>
              <a:srgbClr val="4D1379"/>
            </a:solidFill>
          </a:ln>
        </p:spPr>
      </p:pic>
    </p:spTree>
    <p:extLst>
      <p:ext uri="{BB962C8B-B14F-4D97-AF65-F5344CB8AC3E}">
        <p14:creationId xmlns:p14="http://schemas.microsoft.com/office/powerpoint/2010/main" val="240755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Electrical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345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/>
              <a:t>Power Leads &amp; Battery Cables</a:t>
            </a:r>
          </a:p>
          <a:p>
            <a:r>
              <a:rPr lang="en-GB" dirty="0"/>
              <a:t>Used in a range of Power applications.</a:t>
            </a:r>
          </a:p>
          <a:p>
            <a:r>
              <a:rPr lang="en-GB" dirty="0"/>
              <a:t>Low voltage and high voltage cables.</a:t>
            </a:r>
          </a:p>
          <a:p>
            <a:r>
              <a:rPr lang="en-GB" dirty="0"/>
              <a:t>Cable sizes up to 150mm².</a:t>
            </a:r>
          </a:p>
          <a:p>
            <a:r>
              <a:rPr lang="en-GB" dirty="0"/>
              <a:t>Braided earth straps also provided.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251EC7A5-9F77-4DDD-B0FF-8827C4A2E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68" y="1690688"/>
            <a:ext cx="3669831" cy="2807421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1026" name="Picture 2" descr="Image result for braided earth strap">
            <a:extLst>
              <a:ext uri="{FF2B5EF4-FFF2-40B4-BE49-F238E27FC236}">
                <a16:creationId xmlns:a16="http://schemas.microsoft.com/office/drawing/2014/main" id="{126DE87B-8FAD-42BA-8FE6-93C993A2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17" y="4351542"/>
            <a:ext cx="2400300" cy="1905000"/>
          </a:xfrm>
          <a:prstGeom prst="rect">
            <a:avLst/>
          </a:prstGeom>
          <a:noFill/>
          <a:ln w="25400">
            <a:solidFill>
              <a:srgbClr val="4D137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6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Electrical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3598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/>
              <a:t>Deployable Cable Reels</a:t>
            </a:r>
          </a:p>
          <a:p>
            <a:r>
              <a:rPr lang="en-GB" dirty="0"/>
              <a:t>Long length cable assemblies supplied on a reel or drum.</a:t>
            </a:r>
          </a:p>
          <a:p>
            <a:r>
              <a:rPr lang="en-GB" dirty="0"/>
              <a:t>Bespoke cable constructions can be provided giving the customer the precise number and size of inner wires they require.</a:t>
            </a:r>
          </a:p>
          <a:p>
            <a:r>
              <a:rPr lang="en-GB" dirty="0"/>
              <a:t>Outer cable insulation selected to suit the environment.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7" name="Picture 3" descr="A picture containing wall, indoor, black&#10;&#10;Description automatically generated">
            <a:extLst>
              <a:ext uri="{FF2B5EF4-FFF2-40B4-BE49-F238E27FC236}">
                <a16:creationId xmlns:a16="http://schemas.microsoft.com/office/drawing/2014/main" id="{FF02F1E9-8954-416D-8D7F-ACF6A1CF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764" y="1690688"/>
            <a:ext cx="2219036" cy="3314425"/>
          </a:xfrm>
          <a:prstGeom prst="rect">
            <a:avLst/>
          </a:prstGeom>
          <a:noFill/>
          <a:ln w="25400">
            <a:solidFill>
              <a:srgbClr val="4D13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0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Electrical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3598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/>
              <a:t>Bespoke Multicore Cables</a:t>
            </a:r>
          </a:p>
          <a:p>
            <a:r>
              <a:rPr lang="en-GB" dirty="0"/>
              <a:t>Cable assemblies can be provided to give the customer the precise number, size, colour and specification of internal wires.</a:t>
            </a:r>
          </a:p>
          <a:p>
            <a:r>
              <a:rPr lang="en-GB" dirty="0"/>
              <a:t>Bespoke cable constructions can be hand-built using individual wires, braided screens and heat-shrink outer jacket.</a:t>
            </a:r>
          </a:p>
          <a:p>
            <a:r>
              <a:rPr lang="en-GB" dirty="0"/>
              <a:t>For higher volume requirements, bespoke multicore cables can be machine built with extruded outer jackets.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0399B9B-05E9-4712-B087-6FE29DC6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75" y="1690689"/>
            <a:ext cx="3209023" cy="3038330"/>
          </a:xfrm>
          <a:prstGeom prst="rect">
            <a:avLst/>
          </a:prstGeom>
          <a:noFill/>
          <a:ln w="25400">
            <a:solidFill>
              <a:srgbClr val="4D1379"/>
            </a:solidFill>
          </a:ln>
        </p:spPr>
      </p:pic>
    </p:spTree>
    <p:extLst>
      <p:ext uri="{BB962C8B-B14F-4D97-AF65-F5344CB8AC3E}">
        <p14:creationId xmlns:p14="http://schemas.microsoft.com/office/powerpoint/2010/main" val="258919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Abrasion Resistant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088"/>
            <a:ext cx="733598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Supply of Abrasion Resistant Materials from </a:t>
            </a:r>
            <a:r>
              <a:rPr lang="en-GB" b="1" u="sng" dirty="0" err="1"/>
              <a:t>Fitco</a:t>
            </a:r>
            <a:endParaRPr lang="en-GB" b="1" u="sng" dirty="0"/>
          </a:p>
          <a:p>
            <a:pPr lvl="1"/>
            <a:r>
              <a:rPr lang="en-GB" dirty="0"/>
              <a:t>Range of solutions ideal for offering protection of</a:t>
            </a:r>
            <a:br>
              <a:rPr lang="en-GB" dirty="0"/>
            </a:br>
            <a:r>
              <a:rPr lang="en-GB" dirty="0"/>
              <a:t>cable products arising from conditions such as </a:t>
            </a:r>
            <a:br>
              <a:rPr lang="en-GB" dirty="0"/>
            </a:br>
            <a:r>
              <a:rPr lang="en-GB" dirty="0"/>
              <a:t>vibration, friction and abrasion</a:t>
            </a:r>
          </a:p>
          <a:p>
            <a:pPr lvl="1"/>
            <a:r>
              <a:rPr lang="en-GB" dirty="0"/>
              <a:t>Products are suitable for use in numerous </a:t>
            </a:r>
            <a:br>
              <a:rPr lang="en-GB" dirty="0"/>
            </a:br>
            <a:r>
              <a:rPr lang="en-GB" dirty="0"/>
              <a:t>applications across a wide range of industries</a:t>
            </a:r>
            <a:br>
              <a:rPr lang="en-GB" dirty="0"/>
            </a:br>
            <a:r>
              <a:rPr lang="en-GB" dirty="0"/>
              <a:t>including Military, Aerospace, Industrial, Transportation and Automotive</a:t>
            </a:r>
          </a:p>
          <a:p>
            <a:pPr lvl="1"/>
            <a:r>
              <a:rPr lang="en-GB" dirty="0"/>
              <a:t>Temperature range -50°C to +150°C</a:t>
            </a:r>
          </a:p>
          <a:p>
            <a:pPr lvl="1"/>
            <a:r>
              <a:rPr lang="en-GB" dirty="0"/>
              <a:t>Fire retardant materials available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E1BC1AD6-D568-418A-A18F-183B731E83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345" y="1211912"/>
            <a:ext cx="4094016" cy="2729344"/>
          </a:xfrm>
          <a:prstGeom prst="rect">
            <a:avLst/>
          </a:prstGeom>
        </p:spPr>
      </p:pic>
      <p:pic>
        <p:nvPicPr>
          <p:cNvPr id="10" name="Picture 9" descr="A picture containing person, accessory, bag&#10;&#10;Description automatically generated">
            <a:extLst>
              <a:ext uri="{FF2B5EF4-FFF2-40B4-BE49-F238E27FC236}">
                <a16:creationId xmlns:a16="http://schemas.microsoft.com/office/drawing/2014/main" id="{FFE5A11E-5ED1-4A06-8BEF-3FABD70B0C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84" y="4396508"/>
            <a:ext cx="3223244" cy="21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Mil-Std Circular &amp; Rectangular Connectors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088"/>
            <a:ext cx="733598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Supply of Mil-Std Circular &amp; Rectangular Connectors from Corsair Electrical Connectors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range of products include: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MIL-DTL-38999 (Series I, II &amp; III)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MIL-DTL-5015 (Series II &amp; II)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MIL-DTL-26482 (Series 2)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MIL-DTL-83723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MIL-DTL-81790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MIL-DTL-39029 – inc. Thermocouple Contacts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AS81790 - Ground Power Receptacles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345D8EF4-466D-475C-B4B3-DC53E7E5E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922" y="1894967"/>
            <a:ext cx="2359409" cy="1534033"/>
          </a:xfrm>
          <a:prstGeom prst="rect">
            <a:avLst/>
          </a:prstGeom>
        </p:spPr>
      </p:pic>
      <p:pic>
        <p:nvPicPr>
          <p:cNvPr id="9" name="Picture 8" descr="A picture containing indoor, lock, camera, projector&#10;&#10;Description automatically generated">
            <a:extLst>
              <a:ext uri="{FF2B5EF4-FFF2-40B4-BE49-F238E27FC236}">
                <a16:creationId xmlns:a16="http://schemas.microsoft.com/office/drawing/2014/main" id="{82F26663-036B-44CE-A7EC-9EDD7ACE7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11" y="3045949"/>
            <a:ext cx="2695575" cy="1457325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08318B1F-1D05-4CD5-82C7-FB17121EAB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922" y="5222372"/>
            <a:ext cx="2172105" cy="1174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02C905-50DD-4A36-948E-8C60258B6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578" y="4690674"/>
            <a:ext cx="1838325" cy="1381125"/>
          </a:xfrm>
          <a:prstGeom prst="rect">
            <a:avLst/>
          </a:prstGeom>
        </p:spPr>
      </p:pic>
      <p:pic>
        <p:nvPicPr>
          <p:cNvPr id="16" name="Picture 15" descr="A picture containing cup&#10;&#10;Description automatically generated">
            <a:extLst>
              <a:ext uri="{FF2B5EF4-FFF2-40B4-BE49-F238E27FC236}">
                <a16:creationId xmlns:a16="http://schemas.microsoft.com/office/drawing/2014/main" id="{73B158CD-62C9-4A0E-B4A8-F56E51A6FC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691" y="3665118"/>
            <a:ext cx="1670264" cy="12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1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Range of Cable &amp; PCB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088"/>
            <a:ext cx="7335982" cy="4667250"/>
          </a:xfrm>
        </p:spPr>
        <p:txBody>
          <a:bodyPr>
            <a:normAutofit/>
          </a:bodyPr>
          <a:lstStyle/>
          <a:p>
            <a:r>
              <a:rPr lang="en-GB" dirty="0"/>
              <a:t>Supply a full range of RF Connectors from C M </a:t>
            </a:r>
            <a:r>
              <a:rPr lang="en-GB" dirty="0" err="1"/>
              <a:t>srl</a:t>
            </a:r>
            <a:endParaRPr lang="en-GB" dirty="0"/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offer Coaxial Connector for a wide range of cable types and can supply both standard off the shelf parts and bespoke connector solutions including mixed signal, multi-way connectors.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can offer cost effective solutions for a wide range of industries including Military, Telecoms, Broadcast, Industrial and Medical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partnership with CM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enhances Scott Cables Cable Assembly offering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CM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specialise in the supply of machined parts including housings for filters and antennas. With over 50 CNC Lathes, parts can be produced from a wide range of metals (Brass, Steel, Aluminium, Bronze and Beryllium Copper) and plastics (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PTFE (Teflon), POM (Delrin),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Rexolite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Ultem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Polycarbonate (Lexan))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1D9326C3-8B0A-48AD-B472-F023F525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202" y="1246909"/>
            <a:ext cx="3099660" cy="19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>
            <a:extLst>
              <a:ext uri="{FF2B5EF4-FFF2-40B4-BE49-F238E27FC236}">
                <a16:creationId xmlns:a16="http://schemas.microsoft.com/office/drawing/2014/main" id="{C374B2DB-31E3-4E5D-8CAA-12BDF523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202" y="3799320"/>
            <a:ext cx="2703512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6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Range of Cable &amp; PCB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088"/>
            <a:ext cx="7335982" cy="46672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Supply a full range of RF Connectors from Rosenberger</a:t>
            </a:r>
          </a:p>
          <a:p>
            <a:r>
              <a:rPr lang="en-GB" dirty="0"/>
              <a:t>Scott Cables have a working relationship with Rosenberger meaning we can provide a wide range of both cable and PCB Connectors</a:t>
            </a:r>
          </a:p>
          <a:p>
            <a:r>
              <a:rPr lang="en-GB" dirty="0"/>
              <a:t>Wide range of Connector series available</a:t>
            </a:r>
          </a:p>
          <a:p>
            <a:pPr lvl="1"/>
            <a:r>
              <a:rPr lang="en-GB" dirty="0"/>
              <a:t>Full SMP Range (SMPM though to SMP)</a:t>
            </a:r>
          </a:p>
          <a:p>
            <a:pPr lvl="1"/>
            <a:r>
              <a:rPr lang="en-GB" dirty="0"/>
              <a:t>SMA, TNC, N-Type, 7/16</a:t>
            </a:r>
            <a:r>
              <a:rPr lang="en-GB" baseline="30000" dirty="0"/>
              <a:t>th</a:t>
            </a:r>
            <a:r>
              <a:rPr lang="en-GB" dirty="0"/>
              <a:t>, 4.3-10 &amp; NEX-10 to name a few</a:t>
            </a:r>
          </a:p>
          <a:p>
            <a:pPr lvl="1"/>
            <a:r>
              <a:rPr lang="en-GB" dirty="0"/>
              <a:t>High Frequency Connectors – 3.5mm, 2.92mm, 2.4mm, 1.85mm &amp; 1mm</a:t>
            </a:r>
          </a:p>
          <a:p>
            <a:r>
              <a:rPr lang="en-GB" dirty="0"/>
              <a:t>Board to Board Solutions available.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4" name="Picture 2" descr="Connectors &amp; Adaptors">
            <a:extLst>
              <a:ext uri="{FF2B5EF4-FFF2-40B4-BE49-F238E27FC236}">
                <a16:creationId xmlns:a16="http://schemas.microsoft.com/office/drawing/2014/main" id="{E729E991-4E3B-24E6-CC52-5A8E1767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53" y="1027906"/>
            <a:ext cx="3238261" cy="20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p to the Moon: SMP Connectors for the first LTE Cellular Network on the  Moon">
            <a:extLst>
              <a:ext uri="{FF2B5EF4-FFF2-40B4-BE49-F238E27FC236}">
                <a16:creationId xmlns:a16="http://schemas.microsoft.com/office/drawing/2014/main" id="{A7D2526C-8F44-C7DD-0146-BEA6109AD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3429000"/>
            <a:ext cx="32670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2E4B4-AF52-5AFB-2199-CA62DFEE3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954" y="5930122"/>
            <a:ext cx="2019582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Optical Cable Assemblies for Harsh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088"/>
            <a:ext cx="7335982" cy="4667250"/>
          </a:xfrm>
        </p:spPr>
        <p:txBody>
          <a:bodyPr>
            <a:normAutofit/>
          </a:bodyPr>
          <a:lstStyle/>
          <a:p>
            <a:r>
              <a:rPr lang="en-GB" dirty="0"/>
              <a:t>Supply of Optical cable assemblies from </a:t>
            </a:r>
            <a:r>
              <a:rPr lang="en-GB" dirty="0" err="1"/>
              <a:t>AVoptics</a:t>
            </a:r>
            <a:r>
              <a:rPr lang="en-GB" dirty="0"/>
              <a:t> Ltd.</a:t>
            </a:r>
          </a:p>
          <a:p>
            <a:pPr lvl="1"/>
            <a:r>
              <a:rPr lang="en-GB" dirty="0"/>
              <a:t>Specialist products to support High Integrity applications</a:t>
            </a:r>
          </a:p>
          <a:p>
            <a:pPr lvl="1"/>
            <a:r>
              <a:rPr lang="en-GB" dirty="0"/>
              <a:t>Suitable for harsh environments</a:t>
            </a:r>
          </a:p>
          <a:p>
            <a:pPr lvl="1"/>
            <a:r>
              <a:rPr lang="en-GB" dirty="0"/>
              <a:t>All operators IPC Trained and Certified</a:t>
            </a:r>
          </a:p>
          <a:p>
            <a:pPr lvl="1"/>
            <a:r>
              <a:rPr lang="en-GB" dirty="0"/>
              <a:t>AS9100 rev C accredited</a:t>
            </a:r>
          </a:p>
          <a:p>
            <a:pPr lvl="1"/>
            <a:r>
              <a:rPr lang="en-GB" dirty="0"/>
              <a:t>UK Design and Manufacturing facility</a:t>
            </a:r>
          </a:p>
          <a:p>
            <a:pPr lvl="1"/>
            <a:r>
              <a:rPr lang="en-GB" dirty="0"/>
              <a:t>Expertise is using optical cable/connector types including </a:t>
            </a:r>
            <a:br>
              <a:rPr lang="en-GB" dirty="0"/>
            </a:br>
            <a:r>
              <a:rPr lang="en-GB" dirty="0"/>
              <a:t>A801, Elio, </a:t>
            </a:r>
            <a:r>
              <a:rPr lang="en-GB" dirty="0" err="1"/>
              <a:t>LuxCis</a:t>
            </a:r>
            <a:r>
              <a:rPr lang="en-GB" dirty="0"/>
              <a:t>, MT, Mil-C-38999, TFOCA, MC3, HA, M83526, JN1008B-LA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54F20-B926-41CE-8C4E-7957875A8B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958" y="1038486"/>
            <a:ext cx="4571999" cy="2566987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673C91-B1C5-40EF-9DAB-DC9F4794AC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11" y="3748866"/>
            <a:ext cx="2941917" cy="14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Microwave">
            <a:extLst>
              <a:ext uri="{FF2B5EF4-FFF2-40B4-BE49-F238E27FC236}">
                <a16:creationId xmlns:a16="http://schemas.microsoft.com/office/drawing/2014/main" id="{4B95858A-F811-4FC4-AFE6-F9296389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198" y="0"/>
            <a:ext cx="5318802" cy="54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RF/Microwave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Flexible RF Cable Assemblies – Wide performance range of cables </a:t>
            </a:r>
            <a:br>
              <a:rPr lang="en-GB" dirty="0"/>
            </a:br>
            <a:r>
              <a:rPr lang="en-GB" dirty="0"/>
              <a:t>utilising  cable types such as LMR, FBT and Low and Ultra-Low Loss cable </a:t>
            </a:r>
            <a:br>
              <a:rPr lang="en-GB" dirty="0"/>
            </a:br>
            <a:r>
              <a:rPr lang="en-GB" dirty="0"/>
              <a:t>types up to 70GHz</a:t>
            </a:r>
          </a:p>
          <a:p>
            <a:r>
              <a:rPr lang="en-GB" dirty="0"/>
              <a:t>Semi-Rigid Microwave Cable Assemblies – European Distributor</a:t>
            </a:r>
            <a:br>
              <a:rPr lang="en-GB" dirty="0"/>
            </a:br>
            <a:r>
              <a:rPr lang="en-GB" dirty="0"/>
              <a:t>for EZ Form Cable </a:t>
            </a:r>
          </a:p>
          <a:p>
            <a:r>
              <a:rPr lang="en-GB" dirty="0"/>
              <a:t>Phase Matched (or Delayed if required)</a:t>
            </a:r>
          </a:p>
          <a:p>
            <a:r>
              <a:rPr lang="en-GB" dirty="0"/>
              <a:t>100% Tested with plots submitted upon request</a:t>
            </a:r>
          </a:p>
          <a:p>
            <a:r>
              <a:rPr lang="en-GB" dirty="0"/>
              <a:t>High Performance to 70GHz</a:t>
            </a:r>
          </a:p>
          <a:p>
            <a:r>
              <a:rPr lang="en-GB" dirty="0"/>
              <a:t>Industry standard cable &amp; connectors held in-stock</a:t>
            </a:r>
          </a:p>
          <a:p>
            <a:r>
              <a:rPr lang="en-GB" dirty="0"/>
              <a:t>Automated Cable Preparation</a:t>
            </a:r>
          </a:p>
          <a:p>
            <a:pPr lvl="1"/>
            <a:r>
              <a:rPr lang="en-GB" dirty="0"/>
              <a:t>High volumes</a:t>
            </a:r>
          </a:p>
          <a:p>
            <a:pPr lvl="1"/>
            <a:r>
              <a:rPr lang="en-GB" dirty="0"/>
              <a:t>Reduced build times (lower cost)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Key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Established in 1991</a:t>
            </a:r>
          </a:p>
          <a:p>
            <a:r>
              <a:rPr lang="en-GB" dirty="0"/>
              <a:t>Originally named Select Enterprises before rebranding as Select Cables and then more recently Scott Cables in 2012.</a:t>
            </a:r>
          </a:p>
          <a:p>
            <a:r>
              <a:rPr lang="en-GB" dirty="0"/>
              <a:t>Privately owned &amp; independent</a:t>
            </a:r>
          </a:p>
          <a:p>
            <a:r>
              <a:rPr lang="en-GB" dirty="0"/>
              <a:t>Financially secure</a:t>
            </a:r>
          </a:p>
          <a:p>
            <a:r>
              <a:rPr lang="en-GB" dirty="0"/>
              <a:t>New 15,000sqft (1,400m²) facility</a:t>
            </a:r>
          </a:p>
          <a:p>
            <a:r>
              <a:rPr lang="en-GB" dirty="0"/>
              <a:t>UK Manufacturing</a:t>
            </a:r>
          </a:p>
          <a:p>
            <a:r>
              <a:rPr lang="en-GB" dirty="0"/>
              <a:t>Experienced Team</a:t>
            </a:r>
          </a:p>
          <a:p>
            <a:r>
              <a:rPr lang="en-GB" dirty="0"/>
              <a:t>Respected within the industry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9" name="Picture 8" descr="A large white building&#10;&#10;Description automatically generated">
            <a:extLst>
              <a:ext uri="{FF2B5EF4-FFF2-40B4-BE49-F238E27FC236}">
                <a16:creationId xmlns:a16="http://schemas.microsoft.com/office/drawing/2014/main" id="{A4671E11-C147-4FF7-878B-A73D9E4B40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77601"/>
            <a:ext cx="4770440" cy="2388326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</p:spTree>
    <p:extLst>
      <p:ext uri="{BB962C8B-B14F-4D97-AF65-F5344CB8AC3E}">
        <p14:creationId xmlns:p14="http://schemas.microsoft.com/office/powerpoint/2010/main" val="2256145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Microwave">
            <a:extLst>
              <a:ext uri="{FF2B5EF4-FFF2-40B4-BE49-F238E27FC236}">
                <a16:creationId xmlns:a16="http://schemas.microsoft.com/office/drawing/2014/main" id="{4B95858A-F811-4FC4-AFE6-F9296389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199" y="0"/>
            <a:ext cx="5318802" cy="54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Semi-Rigid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050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text, indoor, table, floor&#10;&#10;Description automatically generated">
            <a:extLst>
              <a:ext uri="{FF2B5EF4-FFF2-40B4-BE49-F238E27FC236}">
                <a16:creationId xmlns:a16="http://schemas.microsoft.com/office/drawing/2014/main" id="{2D10D5E4-58DA-4233-9736-29989771CA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025" y="1495758"/>
            <a:ext cx="4118778" cy="2424545"/>
          </a:xfrm>
          <a:prstGeom prst="rect">
            <a:avLst/>
          </a:prstGeom>
        </p:spPr>
      </p:pic>
      <p:pic>
        <p:nvPicPr>
          <p:cNvPr id="9" name="Picture 8" descr="A picture containing indoor, open, miller&#10;&#10;Description automatically generated">
            <a:extLst>
              <a:ext uri="{FF2B5EF4-FFF2-40B4-BE49-F238E27FC236}">
                <a16:creationId xmlns:a16="http://schemas.microsoft.com/office/drawing/2014/main" id="{0FE66BF3-924D-4B6A-9E2B-5279B67FD0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34" y="3206634"/>
            <a:ext cx="2469089" cy="3651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1D81A9-E83B-4519-B496-D7183CB6445E}"/>
              </a:ext>
            </a:extLst>
          </p:cNvPr>
          <p:cNvSpPr txBox="1"/>
          <p:nvPr/>
        </p:nvSpPr>
        <p:spPr>
          <a:xfrm>
            <a:off x="5563471" y="1441938"/>
            <a:ext cx="298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Semi-Rigid Auto Programmable Bend Former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982F8-694F-452E-AB81-155AD22EACA7}"/>
              </a:ext>
            </a:extLst>
          </p:cNvPr>
          <p:cNvSpPr txBox="1"/>
          <p:nvPr/>
        </p:nvSpPr>
        <p:spPr>
          <a:xfrm>
            <a:off x="3417455" y="4047364"/>
            <a:ext cx="2826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Thermal Chamber for Conditioning of Semi-Rigid Cables</a:t>
            </a:r>
          </a:p>
        </p:txBody>
      </p:sp>
      <p:pic>
        <p:nvPicPr>
          <p:cNvPr id="14" name="Picture 13" descr="A close-up of a syringe&#10;&#10;Description automatically generated with low confidence">
            <a:extLst>
              <a:ext uri="{FF2B5EF4-FFF2-40B4-BE49-F238E27FC236}">
                <a16:creationId xmlns:a16="http://schemas.microsoft.com/office/drawing/2014/main" id="{605DBD96-A9E8-420D-ACED-04ADAD2762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468" y="4175718"/>
            <a:ext cx="1544594" cy="23171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3DC2C7-5156-4AEF-B470-8979EECE7C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790" y="2002014"/>
            <a:ext cx="1727975" cy="1152239"/>
          </a:xfrm>
          <a:prstGeom prst="rect">
            <a:avLst/>
          </a:prstGeom>
        </p:spPr>
      </p:pic>
      <p:pic>
        <p:nvPicPr>
          <p:cNvPr id="18" name="Picture 17" descr="A picture containing indoor&#10;&#10;Description automatically generated">
            <a:extLst>
              <a:ext uri="{FF2B5EF4-FFF2-40B4-BE49-F238E27FC236}">
                <a16:creationId xmlns:a16="http://schemas.microsoft.com/office/drawing/2014/main" id="{35C95378-2CF5-4970-BE5B-C63D5AC797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173" y="4997117"/>
            <a:ext cx="2664609" cy="14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4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Microwave">
            <a:extLst>
              <a:ext uri="{FF2B5EF4-FFF2-40B4-BE49-F238E27FC236}">
                <a16:creationId xmlns:a16="http://schemas.microsoft.com/office/drawing/2014/main" id="{4B95858A-F811-4FC4-AFE6-F9296389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198" y="0"/>
            <a:ext cx="5318802" cy="54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Cable Types Offered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RF Cable Assemblies – to 70GHz</a:t>
            </a:r>
          </a:p>
          <a:p>
            <a:pPr marL="0" indent="0">
              <a:buNone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Flexible alternatives to Semi-Rigid (0.047”, 0.085”, 0.141” &amp; .250” sizes)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Low &amp; Ultra Low loss Cables with diameters from .5” to .480”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Phase Stable over Temperature Non Teflon based Dielectric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Available both in Flexible and Semi-Rigid Formats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Armoured cable options available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Extensive range of products utilising LMR cables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Full range of both Hand Formable and full Semi-Rigid cable types </a:t>
            </a:r>
            <a:br>
              <a:rPr lang="en-GB" dirty="0"/>
            </a:br>
            <a:r>
              <a:rPr lang="en-GB" dirty="0"/>
              <a:t>from .034” to 0.250”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Cables utilising Low Loss dielectric materials available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Special Waterproof options available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6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Microwave">
            <a:extLst>
              <a:ext uri="{FF2B5EF4-FFF2-40B4-BE49-F238E27FC236}">
                <a16:creationId xmlns:a16="http://schemas.microsoft.com/office/drawing/2014/main" id="{4B95858A-F811-4FC4-AFE6-F9296389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198" y="0"/>
            <a:ext cx="5318802" cy="54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Typical Connector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Comprehensive range of connectors available for all cable types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Work with wide range of RF Connector manufactures</a:t>
            </a:r>
            <a:br>
              <a:rPr lang="en-GB" dirty="0"/>
            </a:b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Can offer Brass or Stainless Steel variants of connectors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Straight, Right Angle, Bulkhead and Flanged types available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Connector types including BNC, N, TNC, SSMA, SMA, SMC, SSMC, SMP, </a:t>
            </a:r>
            <a:br>
              <a:rPr lang="en-GB" dirty="0"/>
            </a:br>
            <a:r>
              <a:rPr lang="en-GB" dirty="0"/>
              <a:t>SSMP, BMA, 7/16, 4.3-10, NEX-10, 3.5mm, 2.92mm &amp; 2.4mm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Waterproof options available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3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RF Test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Microwave Test Cables for RF applications</a:t>
            </a:r>
          </a:p>
          <a:p>
            <a:r>
              <a:rPr lang="en-GB" dirty="0"/>
              <a:t>Up to 110GHz</a:t>
            </a:r>
          </a:p>
          <a:p>
            <a:r>
              <a:rPr lang="en-GB" dirty="0"/>
              <a:t>Long Flex Life</a:t>
            </a:r>
          </a:p>
          <a:p>
            <a:r>
              <a:rPr lang="en-GB" dirty="0"/>
              <a:t>Phase &amp; Loss Stable</a:t>
            </a:r>
          </a:p>
          <a:p>
            <a:r>
              <a:rPr lang="en-GB" dirty="0"/>
              <a:t>Times Microwave series:</a:t>
            </a:r>
          </a:p>
          <a:p>
            <a:pPr lvl="1"/>
            <a:r>
              <a:rPr lang="en-GB" dirty="0"/>
              <a:t>Silverline</a:t>
            </a:r>
          </a:p>
          <a:p>
            <a:pPr lvl="1"/>
            <a:r>
              <a:rPr lang="en-GB" dirty="0"/>
              <a:t>Silverline SF</a:t>
            </a:r>
          </a:p>
          <a:p>
            <a:pPr lvl="1"/>
            <a:r>
              <a:rPr lang="en-GB" dirty="0"/>
              <a:t>Silverline XF</a:t>
            </a:r>
          </a:p>
          <a:p>
            <a:pPr lvl="1"/>
            <a:r>
              <a:rPr lang="en-GB" dirty="0"/>
              <a:t>Silverline VNA</a:t>
            </a:r>
          </a:p>
          <a:p>
            <a:pPr lvl="1"/>
            <a:r>
              <a:rPr lang="en-GB" dirty="0"/>
              <a:t>Clarity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sitting, black, table, phone&#10;&#10;Description automatically generated">
            <a:extLst>
              <a:ext uri="{FF2B5EF4-FFF2-40B4-BE49-F238E27FC236}">
                <a16:creationId xmlns:a16="http://schemas.microsoft.com/office/drawing/2014/main" id="{FC506E22-6D76-4C2E-AE4B-C065453E85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353" y="2344119"/>
            <a:ext cx="2373273" cy="2051821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9" name="Picture 8" descr="A close up of a cable&#10;&#10;Description automatically generated">
            <a:extLst>
              <a:ext uri="{FF2B5EF4-FFF2-40B4-BE49-F238E27FC236}">
                <a16:creationId xmlns:a16="http://schemas.microsoft.com/office/drawing/2014/main" id="{6A036EC3-505F-49A4-AC76-CEBFBD4D0E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11" y="3879317"/>
            <a:ext cx="1639692" cy="2104271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</p:spTree>
    <p:extLst>
      <p:ext uri="{BB962C8B-B14F-4D97-AF65-F5344CB8AC3E}">
        <p14:creationId xmlns:p14="http://schemas.microsoft.com/office/powerpoint/2010/main" val="398864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4D1379"/>
                </a:solidFill>
              </a:rPr>
              <a:t>ScottFlex</a:t>
            </a:r>
            <a:r>
              <a:rPr lang="en-GB" b="1" dirty="0">
                <a:solidFill>
                  <a:srgbClr val="4D1379"/>
                </a:solidFill>
              </a:rPr>
              <a:t>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982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Range of Cable Assemblies which can be bent directly behind the connector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No need for R/A connectors as cable can be bent behind the connector</a:t>
            </a:r>
          </a:p>
          <a:p>
            <a:pPr lvl="1"/>
            <a:r>
              <a:rPr lang="en-GB" dirty="0"/>
              <a:t>Currently Available in 2 Cable sizes, .086 and.141</a:t>
            </a:r>
          </a:p>
          <a:p>
            <a:pPr lvl="1"/>
            <a:r>
              <a:rPr lang="en-GB" dirty="0"/>
              <a:t>Available with custom manufactured lengths</a:t>
            </a:r>
          </a:p>
          <a:p>
            <a:pPr lvl="1"/>
            <a:r>
              <a:rPr lang="en-GB" dirty="0"/>
              <a:t>Frequency range of DC to 26.5GHz</a:t>
            </a:r>
          </a:p>
          <a:p>
            <a:pPr lvl="1"/>
            <a:r>
              <a:rPr lang="en-GB" dirty="0"/>
              <a:t>Available with SMA connectors from stock</a:t>
            </a:r>
          </a:p>
          <a:p>
            <a:pPr lvl="1"/>
            <a:r>
              <a:rPr lang="en-GB" dirty="0"/>
              <a:t>Possibility of supplying other connector types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7" name="Picture 6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3B9318F4-ED18-4A20-98BD-0C4AA0A2B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361" y="3570805"/>
            <a:ext cx="2443475" cy="158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30A041-F792-4F1F-9A14-2A73471DEC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982" y="4364007"/>
            <a:ext cx="1848994" cy="18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8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4D1379"/>
                </a:solidFill>
              </a:rPr>
              <a:t>ScottFlex</a:t>
            </a:r>
            <a:r>
              <a:rPr lang="en-GB" b="1" dirty="0">
                <a:solidFill>
                  <a:srgbClr val="4D1379"/>
                </a:solidFill>
              </a:rPr>
              <a:t>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5061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ScottFlex</a:t>
            </a:r>
            <a:r>
              <a:rPr lang="en-GB" dirty="0"/>
              <a:t> .085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6E4EED-110C-4271-9602-00334BBF8B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82" y="1358306"/>
            <a:ext cx="7647709" cy="53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3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4D1379"/>
                </a:solidFill>
              </a:rPr>
              <a:t>ScottFlex</a:t>
            </a:r>
            <a:r>
              <a:rPr lang="en-GB" b="1" dirty="0">
                <a:solidFill>
                  <a:srgbClr val="4D1379"/>
                </a:solidFill>
              </a:rPr>
              <a:t>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5061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ScottFlex</a:t>
            </a:r>
            <a:r>
              <a:rPr lang="en-GB" dirty="0"/>
              <a:t> .141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F9FFB-4304-4C92-A740-D40C9BC12B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271" y="1296967"/>
            <a:ext cx="7856257" cy="55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8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Electro-Mechanical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Box-Builds</a:t>
            </a:r>
          </a:p>
          <a:p>
            <a:r>
              <a:rPr lang="en-GB" dirty="0"/>
              <a:t>Control Panels</a:t>
            </a:r>
          </a:p>
          <a:p>
            <a:r>
              <a:rPr lang="en-GB" dirty="0"/>
              <a:t>Sub-Assemblies</a:t>
            </a:r>
          </a:p>
          <a:p>
            <a:r>
              <a:rPr lang="en-GB" dirty="0"/>
              <a:t>Distribution Units</a:t>
            </a:r>
          </a:p>
          <a:p>
            <a:r>
              <a:rPr lang="en-GB" dirty="0"/>
              <a:t>PCB Enclosures</a:t>
            </a:r>
          </a:p>
          <a:p>
            <a:r>
              <a:rPr lang="en-GB" dirty="0"/>
              <a:t>Metal and Plastic Housings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C8DFC40-72BD-4F82-A426-2A98596119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579" y="3874252"/>
            <a:ext cx="2254365" cy="2313561"/>
          </a:xfrm>
          <a:prstGeom prst="rect">
            <a:avLst/>
          </a:prstGeom>
          <a:noFill/>
          <a:ln w="25400">
            <a:solidFill>
              <a:srgbClr val="4D13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ndoor, white, photo, covered&#10;&#10;Description automatically generated">
            <a:extLst>
              <a:ext uri="{FF2B5EF4-FFF2-40B4-BE49-F238E27FC236}">
                <a16:creationId xmlns:a16="http://schemas.microsoft.com/office/drawing/2014/main" id="{E6BD50F6-09A0-442F-BCD2-8435DEC08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62" y="2101540"/>
            <a:ext cx="2599507" cy="2313561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04476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Stock &amp;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European Master Distributor for Times Microwave Systems, AC </a:t>
            </a:r>
            <a:r>
              <a:rPr lang="en-GB" dirty="0" err="1"/>
              <a:t>Tasarim</a:t>
            </a:r>
            <a:r>
              <a:rPr lang="en-GB" dirty="0"/>
              <a:t> &amp; EZ-Form</a:t>
            </a:r>
          </a:p>
          <a:p>
            <a:r>
              <a:rPr lang="en-GB" dirty="0"/>
              <a:t>Strategic relationship with Rosenberger </a:t>
            </a:r>
          </a:p>
          <a:p>
            <a:r>
              <a:rPr lang="en-GB" dirty="0"/>
              <a:t>Vast range of RF Cable, Connector, and EMI/RFI Shielding stock</a:t>
            </a:r>
          </a:p>
          <a:p>
            <a:r>
              <a:rPr lang="en-GB" dirty="0"/>
              <a:t>Preferential Pricing</a:t>
            </a:r>
          </a:p>
          <a:p>
            <a:r>
              <a:rPr lang="en-GB" dirty="0"/>
              <a:t>Industry standard product ranges</a:t>
            </a:r>
          </a:p>
          <a:p>
            <a:pPr lvl="1"/>
            <a:r>
              <a:rPr lang="en-GB" dirty="0"/>
              <a:t>LMR</a:t>
            </a:r>
          </a:p>
          <a:p>
            <a:pPr lvl="1"/>
            <a:r>
              <a:rPr lang="en-GB" dirty="0"/>
              <a:t>FBT</a:t>
            </a:r>
          </a:p>
          <a:p>
            <a:pPr lvl="1"/>
            <a:r>
              <a:rPr lang="en-GB" dirty="0"/>
              <a:t>TCOM</a:t>
            </a:r>
          </a:p>
          <a:p>
            <a:r>
              <a:rPr lang="en-GB" dirty="0"/>
              <a:t>Quick Quotation Turnaround</a:t>
            </a:r>
          </a:p>
          <a:p>
            <a:r>
              <a:rPr lang="en-GB" dirty="0"/>
              <a:t>Reduced Lead-times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10" name="Picture 9" descr="A large commercial kitchen&#10;&#10;Description automatically generated">
            <a:extLst>
              <a:ext uri="{FF2B5EF4-FFF2-40B4-BE49-F238E27FC236}">
                <a16:creationId xmlns:a16="http://schemas.microsoft.com/office/drawing/2014/main" id="{C09446A3-024F-4915-B9D9-12755B7DD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305" y="3482121"/>
            <a:ext cx="4141536" cy="2761023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</p:spTree>
    <p:extLst>
      <p:ext uri="{BB962C8B-B14F-4D97-AF65-F5344CB8AC3E}">
        <p14:creationId xmlns:p14="http://schemas.microsoft.com/office/powerpoint/2010/main" val="2857584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Stock &amp;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Distributor for a range of Suppliers supporting the Interconnect Industry: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5D5414-7267-4A74-9271-B2C4CA58F1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130" y="2768447"/>
            <a:ext cx="2121408" cy="101803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C15476D-5F59-4ED5-829E-3986054890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346238"/>
            <a:ext cx="2380488" cy="179090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AD48B2B-419A-4F63-9E68-A9921A6ACA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54" y="2979040"/>
            <a:ext cx="3465945" cy="1299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BC7BDE-ADDA-4B63-9098-FB7881A2B5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04" y="5161394"/>
            <a:ext cx="1849582" cy="66917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B221CE1-62AB-4601-A506-3CEC319FD4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5" y="2422474"/>
            <a:ext cx="2895598" cy="185629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C850FC8-FE76-4730-9B25-90B7D3BAE9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47" y="4608944"/>
            <a:ext cx="2743200" cy="552450"/>
          </a:xfrm>
          <a:prstGeom prst="rect">
            <a:avLst/>
          </a:prstGeom>
        </p:spPr>
      </p:pic>
      <p:pic>
        <p:nvPicPr>
          <p:cNvPr id="102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24D66FF-146B-4C5E-A6C1-6CCEB1DE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46" y="3962398"/>
            <a:ext cx="1090706" cy="76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24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ISO9001/AS9100 Rev D – Quality Management System</a:t>
            </a:r>
          </a:p>
          <a:p>
            <a:r>
              <a:rPr lang="en-GB" dirty="0"/>
              <a:t>ISO14001 – Environmental Management System</a:t>
            </a:r>
          </a:p>
          <a:p>
            <a:r>
              <a:rPr lang="en-GB" dirty="0"/>
              <a:t>IPC/WHMA-A-620 Trained Production Staff</a:t>
            </a:r>
          </a:p>
          <a:p>
            <a:r>
              <a:rPr lang="en-GB" dirty="0"/>
              <a:t>IPC/WHMA-A-620 Certified Trainer</a:t>
            </a:r>
          </a:p>
          <a:p>
            <a:r>
              <a:rPr lang="en-GB" dirty="0"/>
              <a:t>Cyber Essentials accreditation</a:t>
            </a:r>
          </a:p>
          <a:p>
            <a:r>
              <a:rPr lang="en-GB" dirty="0"/>
              <a:t>JOSCAR accreditation</a:t>
            </a:r>
          </a:p>
          <a:p>
            <a:r>
              <a:rPr lang="en-GB" dirty="0"/>
              <a:t>Approved UK MOD Supplier</a:t>
            </a:r>
          </a:p>
          <a:p>
            <a:r>
              <a:rPr lang="en-GB" dirty="0"/>
              <a:t>Ship-to-Stock status at major OEMs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8" descr="Email-Footer">
            <a:extLst>
              <a:ext uri="{FF2B5EF4-FFF2-40B4-BE49-F238E27FC236}">
                <a16:creationId xmlns:a16="http://schemas.microsoft.com/office/drawing/2014/main" id="{0992C4FB-9046-4D4E-9D0B-F25222CF1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316" y="5817518"/>
            <a:ext cx="3500005" cy="9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8D3332-1AFE-4F6D-B406-A716C8DD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5978" y="5817518"/>
            <a:ext cx="979371" cy="8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6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, sitting, camera, black&#10;&#10;Description automatically generated">
            <a:extLst>
              <a:ext uri="{FF2B5EF4-FFF2-40B4-BE49-F238E27FC236}">
                <a16:creationId xmlns:a16="http://schemas.microsoft.com/office/drawing/2014/main" id="{F059C57C-DC89-42D6-95E0-429925A95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96" y="4980771"/>
            <a:ext cx="2085521" cy="1251313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5E815D-356A-41E4-A750-B106048188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772" y="3895149"/>
            <a:ext cx="2146651" cy="1335694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15" name="Picture 14" descr="A view of a city&#10;&#10;Description automatically generated">
            <a:extLst>
              <a:ext uri="{FF2B5EF4-FFF2-40B4-BE49-F238E27FC236}">
                <a16:creationId xmlns:a16="http://schemas.microsoft.com/office/drawing/2014/main" id="{96FF659D-43C2-43C6-BA3E-BF376F0BA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921" y="3070141"/>
            <a:ext cx="2516879" cy="1598619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7" name="Picture 6" descr="A car driving on a road&#10;&#10;Description automatically generated">
            <a:extLst>
              <a:ext uri="{FF2B5EF4-FFF2-40B4-BE49-F238E27FC236}">
                <a16:creationId xmlns:a16="http://schemas.microsoft.com/office/drawing/2014/main" id="{51639E75-924E-4148-99CA-822917516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85" y="5391479"/>
            <a:ext cx="2296979" cy="1136935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Market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Military &amp; Defence</a:t>
            </a:r>
          </a:p>
          <a:p>
            <a:r>
              <a:rPr lang="en-GB" dirty="0"/>
              <a:t>Aerospace</a:t>
            </a:r>
          </a:p>
          <a:p>
            <a:r>
              <a:rPr lang="en-GB" dirty="0"/>
              <a:t>Space</a:t>
            </a:r>
          </a:p>
          <a:p>
            <a:r>
              <a:rPr lang="en-GB" dirty="0"/>
              <a:t>Rail (Transport &amp; Infrastructure)</a:t>
            </a:r>
          </a:p>
          <a:p>
            <a:r>
              <a:rPr lang="en-GB" dirty="0"/>
              <a:t>Industrial</a:t>
            </a:r>
          </a:p>
          <a:p>
            <a:r>
              <a:rPr lang="en-GB" dirty="0"/>
              <a:t>Telecommunications &amp; Broadcast</a:t>
            </a:r>
          </a:p>
          <a:p>
            <a:r>
              <a:rPr lang="en-GB" dirty="0"/>
              <a:t>Specialist Automotive</a:t>
            </a:r>
          </a:p>
          <a:p>
            <a:r>
              <a:rPr lang="en-GB" dirty="0"/>
              <a:t>Energy</a:t>
            </a:r>
          </a:p>
          <a:p>
            <a:r>
              <a:rPr lang="en-GB" dirty="0"/>
              <a:t>Medical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13" name="Picture 1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CFBE36A-90A6-46C4-89A3-B508B4D9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698" y="4925213"/>
            <a:ext cx="1417443" cy="1059272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9" name="Picture 8" descr="A satellite in space&#10;&#10;Description automatically generated">
            <a:extLst>
              <a:ext uri="{FF2B5EF4-FFF2-40B4-BE49-F238E27FC236}">
                <a16:creationId xmlns:a16="http://schemas.microsoft.com/office/drawing/2014/main" id="{8BFBA3FD-FDCE-4A95-999A-E285F0A692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52" y="1233037"/>
            <a:ext cx="2310447" cy="1730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8B7D8-56F9-48E7-B3F4-CD13C6DDC2A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649" y="2207478"/>
            <a:ext cx="2714732" cy="1527036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6" name="Picture 5" descr="A large truck driving down a dirt road&#10;&#10;Description automatically generated">
            <a:extLst>
              <a:ext uri="{FF2B5EF4-FFF2-40B4-BE49-F238E27FC236}">
                <a16:creationId xmlns:a16="http://schemas.microsoft.com/office/drawing/2014/main" id="{5A68287C-46F3-45B1-B287-5F6A11325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159" y="1233037"/>
            <a:ext cx="2875772" cy="1664921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</p:spTree>
    <p:extLst>
      <p:ext uri="{BB962C8B-B14F-4D97-AF65-F5344CB8AC3E}">
        <p14:creationId xmlns:p14="http://schemas.microsoft.com/office/powerpoint/2010/main" val="271331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40A2F4-3396-4DAE-A628-41D851B5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823" y="5012494"/>
            <a:ext cx="2496666" cy="1398133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1026" name="Picture 2" descr="Rockwell Collins' Manpack radio passes critical MUOS testing">
            <a:extLst>
              <a:ext uri="{FF2B5EF4-FFF2-40B4-BE49-F238E27FC236}">
                <a16:creationId xmlns:a16="http://schemas.microsoft.com/office/drawing/2014/main" id="{DC764015-9B22-4858-A0F1-0A45FDA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825" y="3429000"/>
            <a:ext cx="2247201" cy="1258433"/>
          </a:xfrm>
          <a:prstGeom prst="rect">
            <a:avLst/>
          </a:prstGeom>
          <a:noFill/>
          <a:ln w="25400">
            <a:solidFill>
              <a:srgbClr val="4D137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2C677A-105F-45FB-8F97-B6543B448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594" y="4560504"/>
            <a:ext cx="1821542" cy="1517952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2B946-8593-4BB1-BBB1-829FA261F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719" y="3338903"/>
            <a:ext cx="1538836" cy="2035999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9" name="Picture 8" descr="A fighter jet flying in the air&#10;&#10;Description automatically generated">
            <a:extLst>
              <a:ext uri="{FF2B5EF4-FFF2-40B4-BE49-F238E27FC236}">
                <a16:creationId xmlns:a16="http://schemas.microsoft.com/office/drawing/2014/main" id="{ABD584EF-3D2A-4465-ABDC-C24AF2A4D8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092" y="1925283"/>
            <a:ext cx="2187390" cy="1736281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4D1379"/>
                </a:solidFill>
              </a:rPr>
              <a:t>Military &amp; Defence</a:t>
            </a:r>
            <a:endParaRPr lang="en-GB" b="1" dirty="0">
              <a:solidFill>
                <a:srgbClr val="4D13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Military Vehicles</a:t>
            </a:r>
          </a:p>
          <a:p>
            <a:r>
              <a:rPr lang="en-GB" dirty="0"/>
              <a:t>C4i Systems</a:t>
            </a:r>
          </a:p>
          <a:p>
            <a:r>
              <a:rPr lang="en-GB" dirty="0"/>
              <a:t>Soldier Technology</a:t>
            </a:r>
          </a:p>
          <a:p>
            <a:r>
              <a:rPr lang="en-GB" dirty="0"/>
              <a:t>Weapon Systems</a:t>
            </a:r>
          </a:p>
          <a:p>
            <a:r>
              <a:rPr lang="en-GB" dirty="0"/>
              <a:t>Military Aerospace</a:t>
            </a:r>
          </a:p>
          <a:p>
            <a:r>
              <a:rPr lang="en-GB" dirty="0"/>
              <a:t>Naval Applications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D6D0E-B926-4858-B7DD-FB55E3F91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163" y="806727"/>
            <a:ext cx="2575420" cy="17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Example Applications – Military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RF Assemblies for Antennas and System</a:t>
            </a:r>
            <a:br>
              <a:rPr lang="en-GB" dirty="0"/>
            </a:br>
            <a:r>
              <a:rPr lang="en-GB" dirty="0"/>
              <a:t>interconnects</a:t>
            </a:r>
          </a:p>
          <a:p>
            <a:pPr>
              <a:buFontTx/>
              <a:buChar char="-"/>
            </a:pPr>
            <a:r>
              <a:rPr lang="en-GB" dirty="0"/>
              <a:t>38999 Multi-Signal Interconnect</a:t>
            </a:r>
            <a:br>
              <a:rPr lang="en-GB" dirty="0"/>
            </a:br>
            <a:r>
              <a:rPr lang="en-GB" dirty="0"/>
              <a:t>Solutions i.e. Data, Power and RF</a:t>
            </a:r>
          </a:p>
          <a:p>
            <a:pPr>
              <a:buFontTx/>
              <a:buChar char="-"/>
            </a:pPr>
            <a:r>
              <a:rPr lang="en-GB" dirty="0"/>
              <a:t>Ruggedized Ethernet Assemblies</a:t>
            </a:r>
          </a:p>
          <a:p>
            <a:pPr>
              <a:buFontTx/>
              <a:buChar char="-"/>
            </a:pPr>
            <a:r>
              <a:rPr lang="en-GB" dirty="0"/>
              <a:t>Electrical Battery Cables and Earth</a:t>
            </a:r>
            <a:br>
              <a:rPr lang="en-GB" dirty="0"/>
            </a:br>
            <a:r>
              <a:rPr lang="en-GB" dirty="0"/>
              <a:t>straps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7" name="Picture 6" descr="A large military tank driving on a dirt road&#10;&#10;Description automatically generated">
            <a:extLst>
              <a:ext uri="{FF2B5EF4-FFF2-40B4-BE49-F238E27FC236}">
                <a16:creationId xmlns:a16="http://schemas.microsoft.com/office/drawing/2014/main" id="{76F0F966-8E0A-475A-9E04-28CE2959E3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412" y="1557126"/>
            <a:ext cx="2382285" cy="1596131"/>
          </a:xfrm>
          <a:prstGeom prst="rect">
            <a:avLst/>
          </a:prstGeom>
        </p:spPr>
      </p:pic>
      <p:pic>
        <p:nvPicPr>
          <p:cNvPr id="13" name="Picture 12" descr="A truck parked on the side of a vehicle&#10;&#10;Description automatically generated">
            <a:extLst>
              <a:ext uri="{FF2B5EF4-FFF2-40B4-BE49-F238E27FC236}">
                <a16:creationId xmlns:a16="http://schemas.microsoft.com/office/drawing/2014/main" id="{0D00F036-82E1-4944-868C-79AEA730CF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353" y="3019695"/>
            <a:ext cx="2478312" cy="1757592"/>
          </a:xfrm>
          <a:prstGeom prst="rect">
            <a:avLst/>
          </a:prstGeom>
        </p:spPr>
      </p:pic>
      <p:pic>
        <p:nvPicPr>
          <p:cNvPr id="15" name="Picture 14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51CAD1D7-2EC5-42F3-B5C0-C18AF1D5C4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6141" y="3069829"/>
            <a:ext cx="2520291" cy="1680194"/>
          </a:xfrm>
          <a:prstGeom prst="rect">
            <a:avLst/>
          </a:prstGeom>
        </p:spPr>
      </p:pic>
      <p:pic>
        <p:nvPicPr>
          <p:cNvPr id="17" name="Picture 16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AD3C68BE-9E68-4AD0-A4FC-E2295005B4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020" y="4381006"/>
            <a:ext cx="1747982" cy="17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9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Example Applications – Radar &amp; Defensive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High performance interconnects for Radar Systems</a:t>
            </a:r>
            <a:br>
              <a:rPr lang="en-GB" dirty="0"/>
            </a:br>
            <a:r>
              <a:rPr lang="en-GB" dirty="0"/>
              <a:t>including High Frequency and Phase/Length Matched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RF and Data Interconnects for Jamming systems</a:t>
            </a:r>
            <a:br>
              <a:rPr lang="en-GB" dirty="0"/>
            </a:br>
            <a:r>
              <a:rPr lang="en-GB" dirty="0"/>
              <a:t>   both Vehicular and Portable Man packs &amp; Anti-Drone</a:t>
            </a:r>
            <a:br>
              <a:rPr lang="en-GB" dirty="0"/>
            </a:br>
            <a:r>
              <a:rPr lang="en-GB" dirty="0"/>
              <a:t>   systems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Full range of interconnects for Missile Systems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sitting, table, room&#10;&#10;Description automatically generated">
            <a:extLst>
              <a:ext uri="{FF2B5EF4-FFF2-40B4-BE49-F238E27FC236}">
                <a16:creationId xmlns:a16="http://schemas.microsoft.com/office/drawing/2014/main" id="{09D6B097-5208-4FD0-8DB9-1DAEBF20D5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221" y="1607276"/>
            <a:ext cx="1411307" cy="1392573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EF85C18A-E51B-46BE-B6FF-B4D9D1118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278" y="2839299"/>
            <a:ext cx="2381250" cy="1581150"/>
          </a:xfrm>
          <a:prstGeom prst="rect">
            <a:avLst/>
          </a:prstGeom>
        </p:spPr>
      </p:pic>
      <p:pic>
        <p:nvPicPr>
          <p:cNvPr id="11" name="Picture 10" descr="A large passenger jet flying through a blue sky&#10;&#10;Description automatically generated">
            <a:extLst>
              <a:ext uri="{FF2B5EF4-FFF2-40B4-BE49-F238E27FC236}">
                <a16:creationId xmlns:a16="http://schemas.microsoft.com/office/drawing/2014/main" id="{48A84D05-3B5D-47B0-B806-E3AA8E6039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59" y="4592931"/>
            <a:ext cx="2537962" cy="13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3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Example Applications – Comms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- Power, Data &amp; RF Solutions for Military Shelters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RF and Data Solutions for Military Man pack radios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Power, Data &amp; RF Solutions for C4ISR Systems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7" name="Picture 6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3ED5ECEB-3AB6-425E-B1DD-0C7E7046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794" y="1549401"/>
            <a:ext cx="2857500" cy="1600200"/>
          </a:xfrm>
          <a:prstGeom prst="rect">
            <a:avLst/>
          </a:prstGeom>
        </p:spPr>
      </p:pic>
      <p:pic>
        <p:nvPicPr>
          <p:cNvPr id="10" name="Picture 9" descr="A picture containing outdoor, bicycle, sitting, street&#10;&#10;Description automatically generated">
            <a:extLst>
              <a:ext uri="{FF2B5EF4-FFF2-40B4-BE49-F238E27FC236}">
                <a16:creationId xmlns:a16="http://schemas.microsoft.com/office/drawing/2014/main" id="{5C411D53-E7A0-4C06-814C-8A6C1AEACC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469" y="2874964"/>
            <a:ext cx="1200150" cy="1600200"/>
          </a:xfrm>
          <a:prstGeom prst="rect">
            <a:avLst/>
          </a:prstGeom>
        </p:spPr>
      </p:pic>
      <p:pic>
        <p:nvPicPr>
          <p:cNvPr id="13" name="Picture 12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41453B18-037E-4724-B523-520119450C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09" y="4333877"/>
            <a:ext cx="3018691" cy="176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4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Example Applications – Test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126"/>
            <a:ext cx="10515600" cy="46672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/>
              <a:t>RF Cable Assemblies for:</a:t>
            </a:r>
          </a:p>
          <a:p>
            <a:pPr marL="0" indent="0">
              <a:buNone/>
            </a:pPr>
            <a:endParaRPr lang="en-GB" sz="9600" dirty="0"/>
          </a:p>
          <a:p>
            <a:pPr lvl="1"/>
            <a:r>
              <a:rPr lang="en-GB" sz="9600" dirty="0"/>
              <a:t>Interconnects for Test Rack </a:t>
            </a:r>
            <a:br>
              <a:rPr lang="en-GB" sz="9600" dirty="0"/>
            </a:br>
            <a:r>
              <a:rPr lang="en-GB" sz="9600" dirty="0"/>
              <a:t>Systems</a:t>
            </a:r>
          </a:p>
          <a:p>
            <a:pPr marL="457200" lvl="1" indent="0">
              <a:buNone/>
            </a:pPr>
            <a:endParaRPr lang="en-GB" sz="9600" dirty="0"/>
          </a:p>
          <a:p>
            <a:pPr lvl="1"/>
            <a:r>
              <a:rPr lang="en-GB" sz="9600" dirty="0"/>
              <a:t>High performance Assemblies</a:t>
            </a:r>
            <a:br>
              <a:rPr lang="en-GB" sz="9600" dirty="0"/>
            </a:br>
            <a:r>
              <a:rPr lang="en-GB" sz="9600" dirty="0"/>
              <a:t>for Anechoic Chambers</a:t>
            </a:r>
          </a:p>
          <a:p>
            <a:pPr marL="457200" lvl="1" indent="0">
              <a:buNone/>
            </a:pPr>
            <a:endParaRPr lang="en-GB" sz="9600" dirty="0"/>
          </a:p>
          <a:p>
            <a:pPr lvl="1"/>
            <a:r>
              <a:rPr lang="en-GB" sz="9600" dirty="0"/>
              <a:t>RF Test Systems</a:t>
            </a:r>
          </a:p>
          <a:p>
            <a:pPr lvl="1"/>
            <a:endParaRPr lang="en-GB" sz="9600" dirty="0"/>
          </a:p>
          <a:p>
            <a:pPr lvl="1"/>
            <a:r>
              <a:rPr lang="en-GB" sz="9600" dirty="0"/>
              <a:t>High Performance Assemblies for </a:t>
            </a:r>
            <a:br>
              <a:rPr lang="en-GB" sz="9600" dirty="0"/>
            </a:br>
            <a:r>
              <a:rPr lang="en-GB" sz="9600" dirty="0"/>
              <a:t>Cryogenic applications</a:t>
            </a:r>
          </a:p>
          <a:p>
            <a:pPr lvl="1"/>
            <a:endParaRPr lang="en-GB" sz="9600" dirty="0"/>
          </a:p>
          <a:p>
            <a:pPr lvl="1"/>
            <a:endParaRPr lang="en-GB" sz="3400" dirty="0"/>
          </a:p>
          <a:p>
            <a:pPr lvl="1"/>
            <a:endParaRPr lang="en-GB" sz="3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C4E73-586B-4E85-8873-F8D0823CC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5" y="361699"/>
            <a:ext cx="2466975" cy="1847850"/>
          </a:xfrm>
          <a:prstGeom prst="rect">
            <a:avLst/>
          </a:prstGeom>
        </p:spPr>
      </p:pic>
      <p:pic>
        <p:nvPicPr>
          <p:cNvPr id="9" name="Picture 8" descr="A picture containing computer, kitchen, door, large&#10;&#10;Description automatically generated">
            <a:extLst>
              <a:ext uri="{FF2B5EF4-FFF2-40B4-BE49-F238E27FC236}">
                <a16:creationId xmlns:a16="http://schemas.microsoft.com/office/drawing/2014/main" id="{D8FEA69E-2C2E-4407-8FA3-7FBE6ED5D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162" y="1285624"/>
            <a:ext cx="2286000" cy="4191000"/>
          </a:xfrm>
          <a:prstGeom prst="rect">
            <a:avLst/>
          </a:prstGeom>
        </p:spPr>
      </p:pic>
      <p:pic>
        <p:nvPicPr>
          <p:cNvPr id="12" name="Picture 11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61181891-E0F6-4F8C-A82F-1374140851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0646" y="4260340"/>
            <a:ext cx="2332358" cy="1554905"/>
          </a:xfrm>
          <a:prstGeom prst="rect">
            <a:avLst/>
          </a:prstGeom>
        </p:spPr>
      </p:pic>
      <p:pic>
        <p:nvPicPr>
          <p:cNvPr id="15" name="Picture 14" descr="A picture containing indoor, kitchen, small, table&#10;&#10;Description automatically generated">
            <a:extLst>
              <a:ext uri="{FF2B5EF4-FFF2-40B4-BE49-F238E27FC236}">
                <a16:creationId xmlns:a16="http://schemas.microsoft.com/office/drawing/2014/main" id="{FA42921B-BB75-449E-B753-0929F24D65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348" y="2419987"/>
            <a:ext cx="2764277" cy="1554906"/>
          </a:xfrm>
          <a:prstGeom prst="rect">
            <a:avLst/>
          </a:prstGeom>
        </p:spPr>
      </p:pic>
      <p:pic>
        <p:nvPicPr>
          <p:cNvPr id="17" name="Picture 16" descr="A picture containing pin, holding, clock, dog&#10;&#10;Description automatically generated">
            <a:extLst>
              <a:ext uri="{FF2B5EF4-FFF2-40B4-BE49-F238E27FC236}">
                <a16:creationId xmlns:a16="http://schemas.microsoft.com/office/drawing/2014/main" id="{A816832C-E590-4919-BE7A-B32110C69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87" y="4236638"/>
            <a:ext cx="1888703" cy="17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89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Example Applications – Space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126"/>
            <a:ext cx="10515600" cy="4667250"/>
          </a:xfrm>
        </p:spPr>
        <p:txBody>
          <a:bodyPr>
            <a:normAutofit fontScale="25000" lnSpcReduction="20000"/>
          </a:bodyPr>
          <a:lstStyle/>
          <a:p>
            <a:pPr lvl="1">
              <a:buFontTx/>
              <a:buChar char="-"/>
            </a:pPr>
            <a:r>
              <a:rPr lang="en-GB" sz="7200" dirty="0"/>
              <a:t>Wide range of assemblies suitable for LEO high volume space </a:t>
            </a:r>
            <a:br>
              <a:rPr lang="en-GB" sz="7200" dirty="0"/>
            </a:br>
            <a:r>
              <a:rPr lang="en-GB" sz="7200" dirty="0"/>
              <a:t>applications</a:t>
            </a:r>
          </a:p>
          <a:p>
            <a:pPr marL="457200" lvl="1" indent="0">
              <a:buNone/>
            </a:pPr>
            <a:br>
              <a:rPr lang="en-GB" sz="7200" dirty="0"/>
            </a:br>
            <a:r>
              <a:rPr lang="en-GB" sz="7200" dirty="0"/>
              <a:t>	- Power Cables</a:t>
            </a:r>
            <a:br>
              <a:rPr lang="en-GB" sz="7200" dirty="0"/>
            </a:br>
            <a:r>
              <a:rPr lang="en-GB" sz="7200" dirty="0"/>
              <a:t>	- Data Harnesses</a:t>
            </a:r>
            <a:br>
              <a:rPr lang="en-GB" sz="7200" dirty="0"/>
            </a:br>
            <a:r>
              <a:rPr lang="en-GB" sz="7200" dirty="0"/>
              <a:t>	- RF Assemblies</a:t>
            </a:r>
          </a:p>
          <a:p>
            <a:pPr lvl="1">
              <a:buFontTx/>
              <a:buChar char="-"/>
            </a:pPr>
            <a:endParaRPr lang="en-GB" sz="5500" dirty="0"/>
          </a:p>
          <a:p>
            <a:pPr lvl="1">
              <a:buFontTx/>
              <a:buChar char="-"/>
            </a:pPr>
            <a:endParaRPr lang="en-GB" sz="4200" dirty="0"/>
          </a:p>
          <a:p>
            <a:pPr lvl="1">
              <a:buFontTx/>
              <a:buChar char="-"/>
            </a:pPr>
            <a:r>
              <a:rPr lang="en-GB" sz="7200" dirty="0"/>
              <a:t>Assemblies for Satellite Test Systems</a:t>
            </a:r>
          </a:p>
          <a:p>
            <a:pPr lvl="2">
              <a:buFontTx/>
              <a:buChar char="-"/>
            </a:pPr>
            <a:r>
              <a:rPr lang="en-GB" sz="7200" dirty="0"/>
              <a:t>RF Phase Matched </a:t>
            </a:r>
          </a:p>
          <a:p>
            <a:pPr lvl="2">
              <a:buFontTx/>
              <a:buChar char="-"/>
            </a:pPr>
            <a:r>
              <a:rPr lang="en-GB" sz="7200" dirty="0"/>
              <a:t>High Performance, Flexible Low Loss RF</a:t>
            </a:r>
          </a:p>
          <a:p>
            <a:pPr lvl="2">
              <a:buFontTx/>
              <a:buChar char="-"/>
            </a:pPr>
            <a:r>
              <a:rPr lang="en-GB" sz="7200" dirty="0"/>
              <a:t>Semi-Rigid </a:t>
            </a:r>
          </a:p>
          <a:p>
            <a:pPr lvl="2">
              <a:buFontTx/>
              <a:buChar char="-"/>
            </a:pPr>
            <a:r>
              <a:rPr lang="en-GB" sz="7200" dirty="0"/>
              <a:t>RF Assemblies suitable for Thermal-Vac Chambers</a:t>
            </a:r>
          </a:p>
          <a:p>
            <a:pPr lvl="2">
              <a:buFontTx/>
              <a:buChar char="-"/>
            </a:pPr>
            <a:r>
              <a:rPr lang="en-GB" sz="7200" dirty="0"/>
              <a:t>Flexible and Semi-Rigid RF Assemblies using non Teflon </a:t>
            </a:r>
            <a:br>
              <a:rPr lang="en-GB" sz="7200" dirty="0"/>
            </a:br>
            <a:r>
              <a:rPr lang="en-GB" sz="7200" dirty="0"/>
              <a:t>Dielectrics i.e. phase stable over temperature</a:t>
            </a:r>
          </a:p>
          <a:p>
            <a:pPr lvl="2">
              <a:buFontTx/>
              <a:buChar char="-"/>
            </a:pPr>
            <a:r>
              <a:rPr lang="en-GB" sz="7200" dirty="0"/>
              <a:t>Silicon-Dioxide (SiO2) Cable Assemblies</a:t>
            </a:r>
          </a:p>
          <a:p>
            <a:pPr lvl="2">
              <a:buFontTx/>
              <a:buChar char="-"/>
            </a:pPr>
            <a:r>
              <a:rPr lang="en-GB" sz="7200" dirty="0"/>
              <a:t>Multi-Way, Multi-Signal Data Harnesses</a:t>
            </a:r>
          </a:p>
          <a:p>
            <a:pPr lvl="2">
              <a:buFontTx/>
              <a:buChar char="-"/>
            </a:pPr>
            <a:endParaRPr lang="en-GB" sz="7200" dirty="0"/>
          </a:p>
          <a:p>
            <a:pPr lvl="1"/>
            <a:endParaRPr lang="en-GB" sz="4200" dirty="0"/>
          </a:p>
          <a:p>
            <a:pPr lvl="1"/>
            <a:endParaRPr lang="en-GB" sz="42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7" name="Picture 6" descr="A satellite in space&#10;&#10;Description automatically generated">
            <a:extLst>
              <a:ext uri="{FF2B5EF4-FFF2-40B4-BE49-F238E27FC236}">
                <a16:creationId xmlns:a16="http://schemas.microsoft.com/office/drawing/2014/main" id="{1E885B64-99A1-4DFC-A8A0-08FBD31DE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946" y="1841690"/>
            <a:ext cx="2731654" cy="142729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FA97B71-412C-44B6-86F5-C0E735E53F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998" y="2516963"/>
            <a:ext cx="1758066" cy="2354715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0D5C30C-BA5B-4F38-9AD2-150A6F01D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4" y="3730673"/>
            <a:ext cx="2235254" cy="22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Why Scott Cables?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Quality Performance</a:t>
            </a:r>
          </a:p>
          <a:p>
            <a:r>
              <a:rPr lang="en-GB" dirty="0"/>
              <a:t>Delivery Performance</a:t>
            </a:r>
          </a:p>
          <a:p>
            <a:r>
              <a:rPr lang="en-GB" dirty="0"/>
              <a:t>Quick Quotation Turnaround</a:t>
            </a:r>
          </a:p>
          <a:p>
            <a:r>
              <a:rPr lang="en-GB" dirty="0"/>
              <a:t>Responsive</a:t>
            </a:r>
          </a:p>
          <a:p>
            <a:r>
              <a:rPr lang="en-GB" dirty="0"/>
              <a:t>Flexible</a:t>
            </a:r>
          </a:p>
          <a:p>
            <a:r>
              <a:rPr lang="en-GB" dirty="0"/>
              <a:t>Friendly</a:t>
            </a:r>
          </a:p>
          <a:p>
            <a:r>
              <a:rPr lang="en-GB" dirty="0"/>
              <a:t>Reliable</a:t>
            </a:r>
          </a:p>
          <a:p>
            <a:r>
              <a:rPr lang="en-GB" dirty="0"/>
              <a:t>Knowledgeable</a:t>
            </a:r>
          </a:p>
          <a:p>
            <a:r>
              <a:rPr lang="en-GB" dirty="0"/>
              <a:t>Competitive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cable, sitting, surface&#10;&#10;Description automatically generated">
            <a:extLst>
              <a:ext uri="{FF2B5EF4-FFF2-40B4-BE49-F238E27FC236}">
                <a16:creationId xmlns:a16="http://schemas.microsoft.com/office/drawing/2014/main" id="{CC32EDC9-03F9-4D29-A177-05B634B2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32251" y="0"/>
            <a:ext cx="4659746" cy="4220309"/>
          </a:xfrm>
          <a:prstGeom prst="rect">
            <a:avLst/>
          </a:prstGeom>
        </p:spPr>
      </p:pic>
      <p:pic>
        <p:nvPicPr>
          <p:cNvPr id="4" name="Picture 3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4C334AB9-8ED6-44E7-8CA3-21F328040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741" y="3524886"/>
            <a:ext cx="4129021" cy="23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3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Why Scott Cables?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Scott Cables – Company Video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Company Video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cable, sitting, surface&#10;&#10;Description automatically generated">
            <a:extLst>
              <a:ext uri="{FF2B5EF4-FFF2-40B4-BE49-F238E27FC236}">
                <a16:creationId xmlns:a16="http://schemas.microsoft.com/office/drawing/2014/main" id="{CC32EDC9-03F9-4D29-A177-05B634B24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1151" y="0"/>
            <a:ext cx="4230845" cy="3831855"/>
          </a:xfrm>
          <a:prstGeom prst="rect">
            <a:avLst/>
          </a:prstGeom>
        </p:spPr>
      </p:pic>
      <p:pic>
        <p:nvPicPr>
          <p:cNvPr id="7" name="Picture 6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1E59E281-36FF-4BAD-8EB3-F826CD01AE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143" y="2361870"/>
            <a:ext cx="5931016" cy="35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5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Why Scott Cables?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Modern, spacious manufacturing facilities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cable, sitting, surface&#10;&#10;Description automatically generated">
            <a:extLst>
              <a:ext uri="{FF2B5EF4-FFF2-40B4-BE49-F238E27FC236}">
                <a16:creationId xmlns:a16="http://schemas.microsoft.com/office/drawing/2014/main" id="{CC32EDC9-03F9-4D29-A177-05B634B2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02704" y="-61059"/>
            <a:ext cx="4659746" cy="4220309"/>
          </a:xfrm>
          <a:prstGeom prst="rect">
            <a:avLst/>
          </a:prstGeom>
        </p:spPr>
      </p:pic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9819BB38-7C58-44DE-8D3D-3E88D0AF1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02" y="2420310"/>
            <a:ext cx="3500564" cy="1968626"/>
          </a:xfrm>
          <a:prstGeom prst="rect">
            <a:avLst/>
          </a:prstGeom>
        </p:spPr>
      </p:pic>
      <p:pic>
        <p:nvPicPr>
          <p:cNvPr id="9" name="Picture 8" descr="A person taking a selfie&#10;&#10;Description automatically generated">
            <a:extLst>
              <a:ext uri="{FF2B5EF4-FFF2-40B4-BE49-F238E27FC236}">
                <a16:creationId xmlns:a16="http://schemas.microsoft.com/office/drawing/2014/main" id="{48FFDB36-8DA0-43B6-85F9-26085B1363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550" y="2420310"/>
            <a:ext cx="2764620" cy="2006751"/>
          </a:xfrm>
          <a:prstGeom prst="rect">
            <a:avLst/>
          </a:prstGeom>
        </p:spPr>
      </p:pic>
      <p:pic>
        <p:nvPicPr>
          <p:cNvPr id="11" name="Picture 10" descr="A person on the machine&#10;&#10;Description automatically generated">
            <a:extLst>
              <a:ext uri="{FF2B5EF4-FFF2-40B4-BE49-F238E27FC236}">
                <a16:creationId xmlns:a16="http://schemas.microsoft.com/office/drawing/2014/main" id="{CE6F405B-7E2E-42BC-9C8D-1FA48278BA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617" y="4781286"/>
            <a:ext cx="2849734" cy="1907309"/>
          </a:xfrm>
          <a:prstGeom prst="rect">
            <a:avLst/>
          </a:prstGeom>
        </p:spPr>
      </p:pic>
      <p:pic>
        <p:nvPicPr>
          <p:cNvPr id="13" name="Picture 12" descr="A picture containing person, person, machine, holding&#10;&#10;Description automatically generated">
            <a:extLst>
              <a:ext uri="{FF2B5EF4-FFF2-40B4-BE49-F238E27FC236}">
                <a16:creationId xmlns:a16="http://schemas.microsoft.com/office/drawing/2014/main" id="{A9AE0481-28A9-418A-B8B6-3DA377366F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484" y="2420311"/>
            <a:ext cx="3587252" cy="2017378"/>
          </a:xfrm>
          <a:prstGeom prst="rect">
            <a:avLst/>
          </a:prstGeom>
        </p:spPr>
      </p:pic>
      <p:pic>
        <p:nvPicPr>
          <p:cNvPr id="15" name="Picture 14" descr="A close up of a machine&#10;&#10;Description automatically generated">
            <a:extLst>
              <a:ext uri="{FF2B5EF4-FFF2-40B4-BE49-F238E27FC236}">
                <a16:creationId xmlns:a16="http://schemas.microsoft.com/office/drawing/2014/main" id="{6A765829-A091-4149-9B1D-D887B6D5041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787" y="4781286"/>
            <a:ext cx="2859525" cy="19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D1379"/>
                </a:solidFill>
              </a:rPr>
              <a:t>                                    Accreditations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cable, sitting, surface&#10;&#10;Description automatically generated">
            <a:extLst>
              <a:ext uri="{FF2B5EF4-FFF2-40B4-BE49-F238E27FC236}">
                <a16:creationId xmlns:a16="http://schemas.microsoft.com/office/drawing/2014/main" id="{CC32EDC9-03F9-4D29-A177-05B634B2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32252" y="-1"/>
            <a:ext cx="4659746" cy="4220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93EA4-4BC8-4B0E-9324-DB1D271FC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892" y="1529020"/>
            <a:ext cx="3244668" cy="4550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CC183-D124-B57F-9470-08B528838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985" y="1529020"/>
            <a:ext cx="3436534" cy="48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8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Why Scott Cables?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509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Test and Inspection capabilities for all types of </a:t>
            </a:r>
            <a:br>
              <a:rPr lang="en-GB" dirty="0"/>
            </a:br>
            <a:r>
              <a:rPr lang="en-GB" dirty="0"/>
              <a:t> assemblies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cable, sitting, surface&#10;&#10;Description automatically generated">
            <a:extLst>
              <a:ext uri="{FF2B5EF4-FFF2-40B4-BE49-F238E27FC236}">
                <a16:creationId xmlns:a16="http://schemas.microsoft.com/office/drawing/2014/main" id="{CC32EDC9-03F9-4D29-A177-05B634B2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16129" y="871626"/>
            <a:ext cx="4432636" cy="4220309"/>
          </a:xfrm>
          <a:prstGeom prst="rect">
            <a:avLst/>
          </a:prstGeom>
        </p:spPr>
      </p:pic>
      <p:pic>
        <p:nvPicPr>
          <p:cNvPr id="17" name="Picture 16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BBB3C5A1-BED2-4884-9798-44D57C75F6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0" y="2451665"/>
            <a:ext cx="3234071" cy="20310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B6B57-8BF1-4656-9720-AAF2CBDC0A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768" y="2451665"/>
            <a:ext cx="3550163" cy="2277764"/>
          </a:xfrm>
          <a:prstGeom prst="rect">
            <a:avLst/>
          </a:prstGeom>
        </p:spPr>
      </p:pic>
      <p:pic>
        <p:nvPicPr>
          <p:cNvPr id="25" name="Picture 24" descr="A picture containing person, indoor, table, person&#10;&#10;Description automatically generated">
            <a:extLst>
              <a:ext uri="{FF2B5EF4-FFF2-40B4-BE49-F238E27FC236}">
                <a16:creationId xmlns:a16="http://schemas.microsoft.com/office/drawing/2014/main" id="{197EB717-4DEC-4A3C-A1ED-451B17FE9A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858" y="3949082"/>
            <a:ext cx="3411783" cy="2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5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Why Scott Cables?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509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Large stocks of Raw Cable and Connectors with accurate </a:t>
            </a:r>
            <a:br>
              <a:rPr lang="en-GB" dirty="0"/>
            </a:br>
            <a:r>
              <a:rPr lang="en-GB" dirty="0"/>
              <a:t>cable cutting capabilities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cable, sitting, surface&#10;&#10;Description automatically generated">
            <a:extLst>
              <a:ext uri="{FF2B5EF4-FFF2-40B4-BE49-F238E27FC236}">
                <a16:creationId xmlns:a16="http://schemas.microsoft.com/office/drawing/2014/main" id="{CC32EDC9-03F9-4D29-A177-05B634B2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33559" y="931447"/>
            <a:ext cx="4432636" cy="4220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6EDAB1-FA04-4C7B-90D5-DC29BD7C17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70034"/>
            <a:ext cx="5125973" cy="2873303"/>
          </a:xfrm>
          <a:prstGeom prst="rect">
            <a:avLst/>
          </a:prstGeom>
        </p:spPr>
      </p:pic>
      <p:pic>
        <p:nvPicPr>
          <p:cNvPr id="7" name="Picture 6" descr="A picture containing person, person, appliance, indoor&#10;&#10;Description automatically generated">
            <a:extLst>
              <a:ext uri="{FF2B5EF4-FFF2-40B4-BE49-F238E27FC236}">
                <a16:creationId xmlns:a16="http://schemas.microsoft.com/office/drawing/2014/main" id="{C6F48DE2-2AE4-4C96-9A0E-20EB32B692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764" y="2470034"/>
            <a:ext cx="4237341" cy="28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7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ble&#10;&#10;Description automatically generated">
            <a:extLst>
              <a:ext uri="{FF2B5EF4-FFF2-40B4-BE49-F238E27FC236}">
                <a16:creationId xmlns:a16="http://schemas.microsoft.com/office/drawing/2014/main" id="{BCF3A337-D6FA-48EE-9417-797E94A02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509616" cy="59000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0C3F2C42-F784-4E27-90D7-28CA7EB494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114" y="1"/>
            <a:ext cx="3221886" cy="4067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E60017-DF0B-4936-BC97-9CC3D42A43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204" y="4752374"/>
            <a:ext cx="3737796" cy="2105625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2ADD99-289F-4FCB-90B5-D2FF90FF0A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918" y="2834481"/>
            <a:ext cx="4360164" cy="115049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D74DFAD-3758-4E60-BA3E-2704DAB22CAF}"/>
              </a:ext>
            </a:extLst>
          </p:cNvPr>
          <p:cNvSpPr txBox="1">
            <a:spLocks/>
          </p:cNvSpPr>
          <p:nvPr/>
        </p:nvSpPr>
        <p:spPr>
          <a:xfrm>
            <a:off x="838200" y="4574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4D1379"/>
                </a:solidFill>
              </a:rPr>
              <a:t>www.scottcables.com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4800396-52EA-4570-813B-577C01C0070C}"/>
              </a:ext>
            </a:extLst>
          </p:cNvPr>
          <p:cNvSpPr txBox="1">
            <a:spLocks/>
          </p:cNvSpPr>
          <p:nvPr/>
        </p:nvSpPr>
        <p:spPr>
          <a:xfrm>
            <a:off x="2956787" y="4333364"/>
            <a:ext cx="6278425" cy="516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rgbClr val="4D1379"/>
                </a:solidFill>
                <a:latin typeface="Lato"/>
              </a:rPr>
              <a:t>Specialists in interconnecting solutions</a:t>
            </a:r>
            <a:endParaRPr lang="en-GB" sz="2800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965D200-F276-4BA1-8534-938DCA7589C8}"/>
              </a:ext>
            </a:extLst>
          </p:cNvPr>
          <p:cNvSpPr txBox="1">
            <a:spLocks/>
          </p:cNvSpPr>
          <p:nvPr/>
        </p:nvSpPr>
        <p:spPr>
          <a:xfrm>
            <a:off x="3621786" y="1255401"/>
            <a:ext cx="4948428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6147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D1379"/>
                </a:solidFill>
              </a:rPr>
              <a:t>                           Accreditations Contd.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indoor, cable, sitting, surface&#10;&#10;Description automatically generated">
            <a:extLst>
              <a:ext uri="{FF2B5EF4-FFF2-40B4-BE49-F238E27FC236}">
                <a16:creationId xmlns:a16="http://schemas.microsoft.com/office/drawing/2014/main" id="{CC32EDC9-03F9-4D29-A177-05B634B2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32252" y="-1"/>
            <a:ext cx="4659746" cy="4220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10506-B2C1-85EF-43BB-71A558002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61" y="1313451"/>
            <a:ext cx="4275647" cy="5544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AD1A2D-E23F-9993-5EDB-B74880DC2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23786"/>
            <a:ext cx="1985397" cy="2821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671E9-7A30-7095-081F-A676C6398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085725"/>
            <a:ext cx="3493213" cy="24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picture containing wall, indoor, black&#10;&#10;Description automatically generated">
            <a:extLst>
              <a:ext uri="{FF2B5EF4-FFF2-40B4-BE49-F238E27FC236}">
                <a16:creationId xmlns:a16="http://schemas.microsoft.com/office/drawing/2014/main" id="{919C1B5C-2A85-4046-823C-B9099864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032" y="1452714"/>
            <a:ext cx="1944688" cy="2904650"/>
          </a:xfrm>
          <a:prstGeom prst="rect">
            <a:avLst/>
          </a:prstGeom>
          <a:noFill/>
          <a:ln w="25400">
            <a:solidFill>
              <a:srgbClr val="4D13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, cable, table, pair&#10;&#10;Description automatically generated">
            <a:extLst>
              <a:ext uri="{FF2B5EF4-FFF2-40B4-BE49-F238E27FC236}">
                <a16:creationId xmlns:a16="http://schemas.microsoft.com/office/drawing/2014/main" id="{24B8AACE-1D0C-4B4F-A705-5562263997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457" y="1131562"/>
            <a:ext cx="2952750" cy="2362200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pic>
        <p:nvPicPr>
          <p:cNvPr id="10" name="Picture 9" descr="A person using a computer&#10;&#10;Description automatically generated">
            <a:extLst>
              <a:ext uri="{FF2B5EF4-FFF2-40B4-BE49-F238E27FC236}">
                <a16:creationId xmlns:a16="http://schemas.microsoft.com/office/drawing/2014/main" id="{2D37C186-10A9-4E82-8A13-054750CBFB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816" y="3415277"/>
            <a:ext cx="2463800" cy="1642533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945"/>
            <a:ext cx="10515600" cy="493193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Electrical Cable Assemblies</a:t>
            </a:r>
          </a:p>
          <a:p>
            <a:r>
              <a:rPr lang="en-GB" sz="2400" dirty="0"/>
              <a:t>RF/Microwave Cable Assemblies</a:t>
            </a:r>
          </a:p>
          <a:p>
            <a:r>
              <a:rPr lang="en-GB" sz="2400" dirty="0"/>
              <a:t>Electro-Mechanical Assemblies</a:t>
            </a:r>
          </a:p>
          <a:p>
            <a:r>
              <a:rPr lang="en-GB" sz="2400" dirty="0"/>
              <a:t>Test Cables</a:t>
            </a:r>
          </a:p>
          <a:p>
            <a:r>
              <a:rPr lang="en-GB" sz="2400" dirty="0"/>
              <a:t>Supply of Wide Range of RF Connectors</a:t>
            </a:r>
          </a:p>
          <a:p>
            <a:r>
              <a:rPr lang="en-GB" sz="2400" dirty="0"/>
              <a:t>Clean Room Capability</a:t>
            </a:r>
          </a:p>
          <a:p>
            <a:r>
              <a:rPr lang="en-GB" sz="2400" dirty="0"/>
              <a:t>Supply of EMI &amp; RFI Cable Shielding</a:t>
            </a:r>
          </a:p>
          <a:p>
            <a:r>
              <a:rPr lang="en-GB" sz="2400" dirty="0"/>
              <a:t>Supply of Mil-Std Circular &amp; Rectangular Connectors</a:t>
            </a:r>
          </a:p>
          <a:p>
            <a:r>
              <a:rPr lang="en-GB" sz="2400" dirty="0"/>
              <a:t>Supply of Optical Cable Assemblies for </a:t>
            </a:r>
            <a:br>
              <a:rPr lang="en-GB" sz="2400" dirty="0"/>
            </a:br>
            <a:r>
              <a:rPr lang="en-GB" sz="2400" dirty="0"/>
              <a:t>High Integrity and Harsh Environment applications</a:t>
            </a:r>
          </a:p>
          <a:p>
            <a:r>
              <a:rPr lang="en-GB" sz="2400" dirty="0"/>
              <a:t>Design Support</a:t>
            </a:r>
          </a:p>
          <a:p>
            <a:r>
              <a:rPr lang="en-GB" sz="2400" dirty="0"/>
              <a:t>Stock &amp; Distribution</a:t>
            </a:r>
          </a:p>
          <a:p>
            <a:r>
              <a:rPr lang="en-GB" sz="2400" dirty="0"/>
              <a:t>Onsite Support</a:t>
            </a:r>
          </a:p>
          <a:p>
            <a:r>
              <a:rPr lang="en-GB" sz="2400" dirty="0"/>
              <a:t>Toolroom for creation of bespoke fixtures and jigs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76F9EAB-AFDE-4BFF-8D18-17EA87A531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53539" y="3778358"/>
            <a:ext cx="2904650" cy="21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1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oms">
            <a:extLst>
              <a:ext uri="{FF2B5EF4-FFF2-40B4-BE49-F238E27FC236}">
                <a16:creationId xmlns:a16="http://schemas.microsoft.com/office/drawing/2014/main" id="{17382168-A355-4765-88AA-B62163A4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933" y="0"/>
            <a:ext cx="5043067" cy="53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4D1379"/>
                </a:solidFill>
              </a:rPr>
              <a:t>Electrical Cable Assemblies</a:t>
            </a:r>
            <a:endParaRPr lang="en-GB" b="1" dirty="0">
              <a:solidFill>
                <a:srgbClr val="4D13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Wiring Harnesses/Looms</a:t>
            </a:r>
          </a:p>
          <a:p>
            <a:r>
              <a:rPr lang="en-GB" dirty="0"/>
              <a:t>Power &amp; Data Applications</a:t>
            </a:r>
          </a:p>
          <a:p>
            <a:r>
              <a:rPr lang="en-GB" dirty="0" err="1"/>
              <a:t>Heatshrink</a:t>
            </a:r>
            <a:r>
              <a:rPr lang="en-GB" dirty="0"/>
              <a:t>, Conduit, Ty-wrap, Laced, Taped bundling methods</a:t>
            </a:r>
          </a:p>
          <a:p>
            <a:r>
              <a:rPr lang="en-GB" dirty="0"/>
              <a:t>Ribbon Cables</a:t>
            </a:r>
          </a:p>
          <a:p>
            <a:r>
              <a:rPr lang="en-GB" dirty="0"/>
              <a:t>Earth Braids</a:t>
            </a:r>
          </a:p>
          <a:p>
            <a:r>
              <a:rPr lang="en-GB" dirty="0"/>
              <a:t>EMI/RFI Shielding</a:t>
            </a:r>
          </a:p>
          <a:p>
            <a:r>
              <a:rPr lang="en-GB" dirty="0"/>
              <a:t>Connector Systems - Circular, Rectangular, D-Type, IDC</a:t>
            </a:r>
          </a:p>
          <a:p>
            <a:r>
              <a:rPr lang="en-GB" dirty="0"/>
              <a:t>Deployable Cable Reels</a:t>
            </a:r>
          </a:p>
          <a:p>
            <a:r>
              <a:rPr lang="en-GB" dirty="0"/>
              <a:t>Bespoke Multicores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4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Electrical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345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/>
              <a:t>Sealed Wiring Harnesses</a:t>
            </a:r>
          </a:p>
          <a:p>
            <a:r>
              <a:rPr lang="en-GB" dirty="0"/>
              <a:t>Typical construction for harsh environment military and aerospace applications.</a:t>
            </a:r>
          </a:p>
          <a:p>
            <a:r>
              <a:rPr lang="en-GB" dirty="0"/>
              <a:t>Sealed using heat-shrink tubes and moulded parts.</a:t>
            </a:r>
          </a:p>
          <a:p>
            <a:r>
              <a:rPr lang="en-GB" dirty="0"/>
              <a:t>Connector systems are usually circular military specification e.g. D38999</a:t>
            </a:r>
          </a:p>
          <a:p>
            <a:r>
              <a:rPr lang="en-GB" dirty="0"/>
              <a:t>Internal wires are usually electrically screened using braid or foil wrap.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7" name="Picture 6" descr="A picture containing indoor, table, sitting, laying&#10;&#10;Description automatically generated">
            <a:extLst>
              <a:ext uri="{FF2B5EF4-FFF2-40B4-BE49-F238E27FC236}">
                <a16:creationId xmlns:a16="http://schemas.microsoft.com/office/drawing/2014/main" id="{8C7C8742-71C6-41CD-ABDF-33F76F9E4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53" y="1825625"/>
            <a:ext cx="3942147" cy="3147147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</p:spTree>
    <p:extLst>
      <p:ext uri="{BB962C8B-B14F-4D97-AF65-F5344CB8AC3E}">
        <p14:creationId xmlns:p14="http://schemas.microsoft.com/office/powerpoint/2010/main" val="249273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75-2F4D-4ECB-B5BE-67FD15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D1379"/>
                </a:solidFill>
              </a:rPr>
              <a:t>Electrical Cable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3964-557C-4195-A2FC-5CE39294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345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/>
              <a:t>Open Wiring Harnesses</a:t>
            </a:r>
          </a:p>
          <a:p>
            <a:r>
              <a:rPr lang="en-GB" dirty="0"/>
              <a:t>Typical construction for internal applications.</a:t>
            </a:r>
          </a:p>
          <a:p>
            <a:r>
              <a:rPr lang="en-GB" dirty="0"/>
              <a:t>Wires bundled together using cable ties, lacing cord or tape.</a:t>
            </a:r>
          </a:p>
          <a:p>
            <a:r>
              <a:rPr lang="en-GB" dirty="0"/>
              <a:t>Connector systems can be circular, rectangular or D-type.</a:t>
            </a:r>
          </a:p>
          <a:p>
            <a:r>
              <a:rPr lang="en-GB" dirty="0"/>
              <a:t>Electrical screening still possible on signal wires/twisted pairs.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FF88-F359-40FF-BF8A-885FB2107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304042"/>
            <a:ext cx="654125" cy="1323770"/>
          </a:xfrm>
          <a:prstGeom prst="rect">
            <a:avLst/>
          </a:prstGeom>
        </p:spPr>
      </p:pic>
      <p:pic>
        <p:nvPicPr>
          <p:cNvPr id="6" name="Picture 5" descr="A picture containing hanging, large, street, table&#10;&#10;Description automatically generated">
            <a:extLst>
              <a:ext uri="{FF2B5EF4-FFF2-40B4-BE49-F238E27FC236}">
                <a16:creationId xmlns:a16="http://schemas.microsoft.com/office/drawing/2014/main" id="{6B63E62A-2FDF-4275-8BAA-A3E861D1A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52" y="1690688"/>
            <a:ext cx="3744947" cy="2484148"/>
          </a:xfrm>
          <a:prstGeom prst="rect">
            <a:avLst/>
          </a:prstGeom>
          <a:ln w="25400">
            <a:solidFill>
              <a:srgbClr val="4D1379"/>
            </a:solidFill>
          </a:ln>
        </p:spPr>
      </p:pic>
    </p:spTree>
    <p:extLst>
      <p:ext uri="{BB962C8B-B14F-4D97-AF65-F5344CB8AC3E}">
        <p14:creationId xmlns:p14="http://schemas.microsoft.com/office/powerpoint/2010/main" val="109157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Widescreen</PresentationFormat>
  <Paragraphs>323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Lato</vt:lpstr>
      <vt:lpstr>Office Theme</vt:lpstr>
      <vt:lpstr>PowerPoint Presentation</vt:lpstr>
      <vt:lpstr>Key Facts</vt:lpstr>
      <vt:lpstr>Approvals</vt:lpstr>
      <vt:lpstr>                                    Accreditations </vt:lpstr>
      <vt:lpstr>                           Accreditations Contd.  </vt:lpstr>
      <vt:lpstr>Capabilities</vt:lpstr>
      <vt:lpstr>Electrical Cable Assemblies</vt:lpstr>
      <vt:lpstr>Electrical Cable Assemblies</vt:lpstr>
      <vt:lpstr>Electrical Cable Assemblies</vt:lpstr>
      <vt:lpstr>Electrical Cable Assemblies</vt:lpstr>
      <vt:lpstr>Electrical Cable Assemblies</vt:lpstr>
      <vt:lpstr>Electrical Cable Assemblies</vt:lpstr>
      <vt:lpstr>Electrical Cable Assemblies</vt:lpstr>
      <vt:lpstr>Abrasion Resistant Materials</vt:lpstr>
      <vt:lpstr>Mil-Std Circular &amp; Rectangular Connectors </vt:lpstr>
      <vt:lpstr>Range of Cable &amp; PCB Connectors</vt:lpstr>
      <vt:lpstr>Range of Cable &amp; PCB Connectors</vt:lpstr>
      <vt:lpstr>Optical Cable Assemblies for Harsh Environments</vt:lpstr>
      <vt:lpstr>RF/Microwave Cable Assemblies</vt:lpstr>
      <vt:lpstr>Semi-Rigid Capability</vt:lpstr>
      <vt:lpstr>Cable Types Offered</vt:lpstr>
      <vt:lpstr>Typical Connector Types</vt:lpstr>
      <vt:lpstr>RF Test Cables</vt:lpstr>
      <vt:lpstr>ScottFlex Cable Assemblies</vt:lpstr>
      <vt:lpstr>ScottFlex Cable Assemblies</vt:lpstr>
      <vt:lpstr>ScottFlex Cable Assemblies</vt:lpstr>
      <vt:lpstr>Electro-Mechanical Assemblies</vt:lpstr>
      <vt:lpstr>Stock &amp; Distribution</vt:lpstr>
      <vt:lpstr>Stock &amp; Distribution</vt:lpstr>
      <vt:lpstr>Market Sectors</vt:lpstr>
      <vt:lpstr>Military &amp; Defence</vt:lpstr>
      <vt:lpstr>Example Applications – Military Vehicles</vt:lpstr>
      <vt:lpstr>Example Applications – Radar &amp; Defensive Aids</vt:lpstr>
      <vt:lpstr>Example Applications – Comms Systems</vt:lpstr>
      <vt:lpstr>Example Applications – Test Systems</vt:lpstr>
      <vt:lpstr>Example Applications – Space Industry</vt:lpstr>
      <vt:lpstr>Why Scott Cables?</vt:lpstr>
      <vt:lpstr>Why Scott Cables?</vt:lpstr>
      <vt:lpstr>Why Scott Cables?</vt:lpstr>
      <vt:lpstr>Why Scott Cables?</vt:lpstr>
      <vt:lpstr>Why Scott Cables?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</dc:title>
  <dc:creator>Carl Kirk</dc:creator>
  <cp:lastModifiedBy>Scott Cables</cp:lastModifiedBy>
  <cp:revision>103</cp:revision>
  <cp:lastPrinted>2021-07-05T07:36:14Z</cp:lastPrinted>
  <dcterms:created xsi:type="dcterms:W3CDTF">2019-11-19T09:31:54Z</dcterms:created>
  <dcterms:modified xsi:type="dcterms:W3CDTF">2023-06-13T14:13:06Z</dcterms:modified>
</cp:coreProperties>
</file>